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</p:sldMasterIdLst>
  <p:notesMasterIdLst>
    <p:notesMasterId r:id="rId14"/>
  </p:notesMasterIdLst>
  <p:sldIdLst>
    <p:sldId id="256" r:id="rId2"/>
    <p:sldId id="257" r:id="rId3"/>
    <p:sldId id="264" r:id="rId4"/>
    <p:sldId id="265" r:id="rId5"/>
    <p:sldId id="276" r:id="rId6"/>
    <p:sldId id="267" r:id="rId7"/>
    <p:sldId id="278" r:id="rId8"/>
    <p:sldId id="279" r:id="rId9"/>
    <p:sldId id="277" r:id="rId10"/>
    <p:sldId id="269" r:id="rId11"/>
    <p:sldId id="271" r:id="rId12"/>
    <p:sldId id="28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" initials="P" lastIdx="1" clrIdx="0">
    <p:extLst>
      <p:ext uri="{19B8F6BF-5375-455C-9EA6-DF929625EA0E}">
        <p15:presenceInfo xmlns:p15="http://schemas.microsoft.com/office/powerpoint/2012/main" userId="1a90de3960ee355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D9B90-F6D7-492E-B8A5-301FD5C2340F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28550-FD15-4EDB-A112-2E7BD44B4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18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C1D2-E2F2-488C-83E0-0219231317C7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4E0A6-2138-4F0D-8B4A-08F038FE022E}" type="datetime1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9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C605-44F7-4451-BD26-50EC33A975A3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3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07DC2-1BAF-4323-977A-FA1E6D129C71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87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E2D94-0528-49FE-AECC-7F6737634F99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60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47D5-8C24-4CB8-BA70-7145A58C2C77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28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CC35-7E6B-499C-9790-AA2046005B40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88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172C7-F4B7-46AD-BE42-B495995CC5E6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75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CFF3-5208-4572-9976-675735F37E1F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4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BEBF9-D839-470A-9131-3A8BA14D1138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1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93F-64E2-4DA6-9F66-84EF02E396E7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13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6FF6-2A34-4D81-83B3-25B2A7E6C028}" type="datetime1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2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3D9C-62E7-4602-A80E-65F8068AA669}" type="datetime1">
              <a:rPr lang="en-US" smtClean="0"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1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212F1-C165-473E-ABFD-C48D47ECFEDD}" type="datetime1">
              <a:rPr lang="en-US" smtClean="0"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0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31037-7B80-44D0-9972-63D9E48DFF36}" type="datetime1">
              <a:rPr lang="en-US" smtClean="0"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50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CCBE-609F-4199-B31E-82CBEFF19499}" type="datetime1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9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A6C2-58D9-4219-B28B-13DECAF6150B}" type="datetime1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P. Andersen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0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6F4DCB4-E198-483C-8D0E-0C405ED783F5}" type="datetime1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P. Andersen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8A25C64-537E-4D94-B6C0-9081DED61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Library Assessment Tools &amp; Technology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sz="6600" dirty="0"/>
          </a:p>
          <a:p>
            <a:r>
              <a:rPr lang="en-US" sz="6600" dirty="0"/>
              <a:t>LibQUAL+</a:t>
            </a:r>
          </a:p>
        </p:txBody>
      </p:sp>
    </p:spTree>
    <p:extLst>
      <p:ext uri="{BB962C8B-B14F-4D97-AF65-F5344CB8AC3E}">
        <p14:creationId xmlns:p14="http://schemas.microsoft.com/office/powerpoint/2010/main" val="662034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LibQUAL+ Solutions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Ability to assess services regularly without undue staff time.</a:t>
            </a:r>
          </a:p>
          <a:p>
            <a:r>
              <a:rPr lang="en-US" sz="3200" dirty="0"/>
              <a:t>Continuity of effort if assessment staff leaves</a:t>
            </a:r>
          </a:p>
          <a:p>
            <a:r>
              <a:rPr lang="en-US" sz="3200" dirty="0"/>
              <a:t>Ability to assess services as expectations of students change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1083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LibQUAL+</a:t>
            </a:r>
            <a:br>
              <a:rPr lang="en-US" dirty="0"/>
            </a:br>
            <a:r>
              <a:rPr lang="en-US" dirty="0"/>
              <a:t>Why use this tool?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1" y="2465068"/>
            <a:ext cx="10018713" cy="3352801"/>
          </a:xfrm>
        </p:spPr>
        <p:txBody>
          <a:bodyPr>
            <a:normAutofit lnSpcReduction="10000"/>
          </a:bodyPr>
          <a:lstStyle/>
          <a:p>
            <a:endParaRPr lang="en-US" sz="2800" dirty="0"/>
          </a:p>
          <a:p>
            <a:r>
              <a:rPr lang="en-US" sz="2800" dirty="0"/>
              <a:t>Standard set of core questions allows comparison over years </a:t>
            </a:r>
          </a:p>
          <a:p>
            <a:r>
              <a:rPr lang="en-US" sz="2800" dirty="0"/>
              <a:t>Ability to compare our results with other libraries</a:t>
            </a:r>
          </a:p>
          <a:p>
            <a:r>
              <a:rPr lang="en-US" sz="2800" dirty="0"/>
              <a:t>Frees up staff time</a:t>
            </a:r>
          </a:p>
          <a:p>
            <a:r>
              <a:rPr lang="en-US" sz="2800" dirty="0"/>
              <a:t>Comments have provided a wealth of information from students and faculty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034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45388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300" dirty="0"/>
              <a:t>Thank you</a:t>
            </a:r>
          </a:p>
          <a:p>
            <a:pPr algn="ctr"/>
            <a:endParaRPr lang="en-US" sz="2800" dirty="0"/>
          </a:p>
          <a:p>
            <a:pPr marL="0" indent="0" algn="r">
              <a:buNone/>
            </a:pPr>
            <a:r>
              <a:rPr lang="en-US" sz="2800" dirty="0"/>
              <a:t>Patricia Andersen</a:t>
            </a:r>
          </a:p>
          <a:p>
            <a:pPr marL="0" indent="0" algn="r">
              <a:buNone/>
            </a:pPr>
            <a:r>
              <a:rPr lang="en-US" sz="2800" dirty="0"/>
              <a:t>Access Services &amp; Assessment Librarian</a:t>
            </a:r>
          </a:p>
          <a:p>
            <a:pPr marL="0" indent="0" algn="r">
              <a:buNone/>
            </a:pPr>
            <a:r>
              <a:rPr lang="en-US" sz="2800" dirty="0"/>
              <a:t>Colorado School of Mines</a:t>
            </a:r>
          </a:p>
          <a:p>
            <a:pPr marL="0" indent="0" algn="r">
              <a:buNone/>
            </a:pPr>
            <a:r>
              <a:rPr lang="en-US" sz="2800" dirty="0"/>
              <a:t>panderse@mines.edu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42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303020"/>
          </a:xfrm>
        </p:spPr>
        <p:txBody>
          <a:bodyPr/>
          <a:lstStyle/>
          <a:p>
            <a:r>
              <a:rPr lang="en-US" dirty="0"/>
              <a:t>LibQUAL+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0" y="1771650"/>
            <a:ext cx="10018713" cy="5086350"/>
          </a:xfrm>
        </p:spPr>
        <p:txBody>
          <a:bodyPr>
            <a:normAutofit/>
          </a:bodyPr>
          <a:lstStyle/>
          <a:p>
            <a:r>
              <a:rPr lang="en-US" dirty="0"/>
              <a:t>LibQUAL+ from ARL is a Web-based survey to help libraries solicit, track, understand, and act upon users' opinions of service quality. The program's Web-based survey helps libraries assess services. </a:t>
            </a:r>
          </a:p>
          <a:p>
            <a:r>
              <a:rPr lang="en-US" dirty="0"/>
              <a:t>Some of the goals are to: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Help libraries better understand user perceptions of library service quality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Collect and interpret library user feedback systematically over time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Provide libraries with comparable assessment information from peer institutions</a:t>
            </a:r>
          </a:p>
        </p:txBody>
      </p:sp>
    </p:spTree>
    <p:extLst>
      <p:ext uri="{BB962C8B-B14F-4D97-AF65-F5344CB8AC3E}">
        <p14:creationId xmlns:p14="http://schemas.microsoft.com/office/powerpoint/2010/main" val="30443786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57300"/>
          </a:xfrm>
        </p:spPr>
        <p:txBody>
          <a:bodyPr/>
          <a:lstStyle/>
          <a:p>
            <a:r>
              <a:rPr lang="en-US" dirty="0"/>
              <a:t>LibQUAL+  Pros &amp;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40231"/>
            <a:ext cx="10018713" cy="44005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Benchmark of users perceptions of Library services if used over a number of years</a:t>
            </a:r>
          </a:p>
          <a:p>
            <a:r>
              <a:rPr lang="en-US" dirty="0"/>
              <a:t>Able to compare your Library with similar institutions</a:t>
            </a:r>
          </a:p>
          <a:p>
            <a:r>
              <a:rPr lang="en-US" dirty="0"/>
              <a:t>Data is collected and analyzed by LibQUAL+ staff</a:t>
            </a:r>
          </a:p>
          <a:p>
            <a:r>
              <a:rPr lang="en-US" dirty="0"/>
              <a:t>Raw data is available for local analysis</a:t>
            </a:r>
          </a:p>
          <a:p>
            <a:r>
              <a:rPr lang="en-US" dirty="0"/>
              <a:t>Results report compiled  by LibQUAL+ staff </a:t>
            </a:r>
          </a:p>
          <a:p>
            <a:r>
              <a:rPr lang="en-US" dirty="0"/>
              <a:t>Free form comments are gathered and submitted to the library in real time.</a:t>
            </a:r>
          </a:p>
          <a:p>
            <a:endParaRPr lang="en-US" dirty="0"/>
          </a:p>
          <a:p>
            <a:r>
              <a:rPr lang="en-US" dirty="0"/>
              <a:t>Cost can be prohibitive $3200.00. There are other pricing models</a:t>
            </a:r>
          </a:p>
          <a:p>
            <a:r>
              <a:rPr lang="en-US" dirty="0"/>
              <a:t>Survey is long……22 core questions each with 3 parts (students have complained about the length in the comment section)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9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LibQUAL+ in Library Assessment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0" y="1870364"/>
            <a:ext cx="10018713" cy="4322617"/>
          </a:xfrm>
        </p:spPr>
        <p:txBody>
          <a:bodyPr>
            <a:normAutofit/>
          </a:bodyPr>
          <a:lstStyle/>
          <a:p>
            <a:r>
              <a:rPr lang="en-US" sz="2800" dirty="0"/>
              <a:t>Gap Theory of Service Quality gives information on what the users expect from the library as well as how they perceive the level of service received.</a:t>
            </a:r>
          </a:p>
          <a:p>
            <a:r>
              <a:rPr lang="en-US" sz="2800" dirty="0"/>
              <a:t>Enables benchmarking at local, national and international level.</a:t>
            </a:r>
          </a:p>
          <a:p>
            <a:r>
              <a:rPr lang="en-US" sz="2800" dirty="0"/>
              <a:t>Able to see perceptions of services from different user groups</a:t>
            </a:r>
          </a:p>
          <a:p>
            <a:r>
              <a:rPr lang="en-US" sz="2800" dirty="0"/>
              <a:t>Graphic and numerical data in the Results Reports have enabled the library to present data to our faculty and students  </a:t>
            </a:r>
          </a:p>
        </p:txBody>
      </p:sp>
    </p:spTree>
    <p:extLst>
      <p:ext uri="{BB962C8B-B14F-4D97-AF65-F5344CB8AC3E}">
        <p14:creationId xmlns:p14="http://schemas.microsoft.com/office/powerpoint/2010/main" val="211967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68730"/>
          </a:xfrm>
        </p:spPr>
        <p:txBody>
          <a:bodyPr/>
          <a:lstStyle/>
          <a:p>
            <a:r>
              <a:rPr lang="en-US" dirty="0"/>
              <a:t>LibQUAL+ in Library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762539"/>
            <a:ext cx="10018713" cy="4611757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Comments attached to the survey have given us the best information to make changes and improve our services.</a:t>
            </a:r>
          </a:p>
          <a:p>
            <a:r>
              <a:rPr lang="en-US" sz="3200" dirty="0"/>
              <a:t>Comments are aggregated and analyzed by type of comment and user group.</a:t>
            </a:r>
          </a:p>
          <a:p>
            <a:r>
              <a:rPr lang="en-US" sz="3200" dirty="0"/>
              <a:t>Action  plans developed.</a:t>
            </a:r>
          </a:p>
          <a:p>
            <a:r>
              <a:rPr lang="en-US" sz="3200" dirty="0"/>
              <a:t>Allowed the Library to address easy fixes quickly</a:t>
            </a:r>
          </a:p>
          <a:p>
            <a:r>
              <a:rPr lang="en-US" sz="3200" dirty="0"/>
              <a:t>Some issues  were going to be addressed by other campus departments (Self serve printing &amp; VPN)</a:t>
            </a:r>
          </a:p>
          <a:p>
            <a:r>
              <a:rPr lang="en-US" sz="3200" dirty="0"/>
              <a:t>Complaints about noise were addressed by changing furniture </a:t>
            </a:r>
          </a:p>
          <a:p>
            <a:r>
              <a:rPr lang="en-US" sz="3200" dirty="0"/>
              <a:t>Most recent survey reflected a strong desire for 24/7 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953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LibQUAL+  the Survey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0" y="1794511"/>
            <a:ext cx="10018713" cy="399669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The Survey consists of 22 core questions in 3 areas:</a:t>
            </a:r>
          </a:p>
          <a:p>
            <a:pPr lvl="1"/>
            <a:r>
              <a:rPr lang="en-US" sz="2800" dirty="0"/>
              <a:t>Affect of Service</a:t>
            </a:r>
          </a:p>
          <a:p>
            <a:pPr lvl="1"/>
            <a:r>
              <a:rPr lang="en-US" sz="2800" dirty="0"/>
              <a:t>Information Control</a:t>
            </a:r>
          </a:p>
          <a:p>
            <a:pPr lvl="1"/>
            <a:r>
              <a:rPr lang="en-US" sz="2800" dirty="0"/>
              <a:t>Library as Place</a:t>
            </a:r>
          </a:p>
          <a:p>
            <a:pPr marL="457200" lvl="1" indent="0">
              <a:buNone/>
            </a:pPr>
            <a:r>
              <a:rPr lang="en-US" sz="2800" dirty="0"/>
              <a:t>Participants are asked to rate their minimum service level, their desired service level and perceived service level for each question</a:t>
            </a:r>
          </a:p>
          <a:p>
            <a:pPr marL="457200" lvl="1" indent="0">
              <a:buNone/>
            </a:pPr>
            <a:r>
              <a:rPr lang="en-US" sz="2800" dirty="0"/>
              <a:t>5 additional questions can be added from individual libraries</a:t>
            </a:r>
          </a:p>
          <a:p>
            <a:pPr marL="457200" lvl="1" indent="0">
              <a:buNone/>
            </a:pPr>
            <a:r>
              <a:rPr lang="en-US" sz="2800" dirty="0"/>
              <a:t>Questions about usage patterns and demographics</a:t>
            </a:r>
          </a:p>
        </p:txBody>
      </p:sp>
    </p:spTree>
    <p:extLst>
      <p:ext uri="{BB962C8B-B14F-4D97-AF65-F5344CB8AC3E}">
        <p14:creationId xmlns:p14="http://schemas.microsoft.com/office/powerpoint/2010/main" val="2239349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040130"/>
          </a:xfrm>
        </p:spPr>
        <p:txBody>
          <a:bodyPr/>
          <a:lstStyle/>
          <a:p>
            <a:r>
              <a:rPr lang="en-US" dirty="0"/>
              <a:t>LibQUAL+ the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720340"/>
            <a:ext cx="10018713" cy="3070860"/>
          </a:xfrm>
        </p:spPr>
        <p:txBody>
          <a:bodyPr>
            <a:noAutofit/>
          </a:bodyPr>
          <a:lstStyle/>
          <a:p>
            <a:r>
              <a:rPr lang="en-US" sz="2800" dirty="0"/>
              <a:t>LibQUAL+ has a Lite version of the survey that sends 7 core questions to selected recipients using item sampling methods.</a:t>
            </a:r>
          </a:p>
          <a:p>
            <a:r>
              <a:rPr lang="en-US" sz="2800" dirty="0"/>
              <a:t>We select the time to hold the survey</a:t>
            </a:r>
          </a:p>
          <a:p>
            <a:r>
              <a:rPr lang="en-US" sz="2800" dirty="0"/>
              <a:t>Provide the marketing and incentive prizes</a:t>
            </a:r>
          </a:p>
          <a:p>
            <a:r>
              <a:rPr lang="en-US" sz="2800" dirty="0"/>
              <a:t>Send out the invitations to participate with a URL to the survey.</a:t>
            </a:r>
          </a:p>
          <a:p>
            <a:r>
              <a:rPr lang="en-US" sz="2800" dirty="0"/>
              <a:t>LibQUAL+ has a website providing:</a:t>
            </a:r>
          </a:p>
          <a:p>
            <a:pPr lvl="1"/>
            <a:r>
              <a:rPr lang="en-US" sz="2400" dirty="0"/>
              <a:t>Suggestions for IRB submission</a:t>
            </a:r>
          </a:p>
          <a:p>
            <a:pPr lvl="1"/>
            <a:r>
              <a:rPr lang="en-US" sz="2400" dirty="0"/>
              <a:t>Examples of Marketing material from other Libraries</a:t>
            </a:r>
          </a:p>
          <a:p>
            <a:pPr lvl="1"/>
            <a:r>
              <a:rPr lang="en-US" sz="2400" dirty="0"/>
              <a:t>Many articles on the survey design and history of LibQUAL+ and LibQUAL+ Lite.</a:t>
            </a:r>
          </a:p>
          <a:p>
            <a:pPr lvl="1"/>
            <a:r>
              <a:rPr lang="en-US" sz="2400" dirty="0"/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2378900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LibQUAL+ Survey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Results are provided for Undergraduates, Graduates, &amp; Faculty</a:t>
            </a:r>
          </a:p>
          <a:p>
            <a:r>
              <a:rPr lang="en-US" sz="2800" dirty="0"/>
              <a:t>Ratings for all questions are tabulated</a:t>
            </a:r>
          </a:p>
          <a:p>
            <a:r>
              <a:rPr lang="en-US" sz="2800" dirty="0"/>
              <a:t>Radial graphs and Adequacy graphs for each group</a:t>
            </a:r>
          </a:p>
          <a:p>
            <a:r>
              <a:rPr lang="en-US" sz="2800" dirty="0"/>
              <a:t>Demographic  and Library usage data </a:t>
            </a:r>
          </a:p>
        </p:txBody>
      </p:sp>
    </p:spTree>
    <p:extLst>
      <p:ext uri="{BB962C8B-B14F-4D97-AF65-F5344CB8AC3E}">
        <p14:creationId xmlns:p14="http://schemas.microsoft.com/office/powerpoint/2010/main" val="4090606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45820"/>
          </a:xfrm>
        </p:spPr>
        <p:txBody>
          <a:bodyPr/>
          <a:lstStyle/>
          <a:p>
            <a:r>
              <a:rPr lang="en-US" dirty="0"/>
              <a:t>LibQUAL+ Results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0380" y="1531620"/>
            <a:ext cx="7073675" cy="502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827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771</TotalTime>
  <Words>601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Wingdings</vt:lpstr>
      <vt:lpstr>Parallax</vt:lpstr>
      <vt:lpstr>Library Assessment Tools &amp; Technology</vt:lpstr>
      <vt:lpstr>LibQUAL+</vt:lpstr>
      <vt:lpstr>LibQUAL+  Pros &amp; Cons</vt:lpstr>
      <vt:lpstr>LibQUAL+ in Library Assessment</vt:lpstr>
      <vt:lpstr>LibQUAL+ in Library Assessment</vt:lpstr>
      <vt:lpstr>LibQUAL+  the Survey</vt:lpstr>
      <vt:lpstr>LibQUAL+ the Survey</vt:lpstr>
      <vt:lpstr>LibQUAL+ Survey Results</vt:lpstr>
      <vt:lpstr>LibQUAL+ Results</vt:lpstr>
      <vt:lpstr>LibQUAL+ Solutions </vt:lpstr>
      <vt:lpstr>LibQUAL+ Why use this tool?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LibQUAL+</dc:title>
  <dc:creator>Patricia</dc:creator>
  <cp:lastModifiedBy>Patricia</cp:lastModifiedBy>
  <cp:revision>46</cp:revision>
  <dcterms:created xsi:type="dcterms:W3CDTF">2016-11-12T17:37:59Z</dcterms:created>
  <dcterms:modified xsi:type="dcterms:W3CDTF">2016-11-18T13:30:27Z</dcterms:modified>
</cp:coreProperties>
</file>