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6" r:id="rId5"/>
    <p:sldId id="267" r:id="rId6"/>
    <p:sldId id="271" r:id="rId7"/>
    <p:sldId id="263" r:id="rId8"/>
    <p:sldId id="264" r:id="rId9"/>
    <p:sldId id="262" r:id="rId10"/>
    <p:sldId id="259" r:id="rId11"/>
    <p:sldId id="260" r:id="rId12"/>
    <p:sldId id="261" r:id="rId13"/>
    <p:sldId id="268" r:id="rId14"/>
    <p:sldId id="269" r:id="rId15"/>
    <p:sldId id="273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5FD2-F076-4FC1-9395-41D471CAA52B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4F44-4B28-486F-B6C4-EBC261EA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0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5FD2-F076-4FC1-9395-41D471CAA52B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4F44-4B28-486F-B6C4-EBC261EA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5FD2-F076-4FC1-9395-41D471CAA52B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4F44-4B28-486F-B6C4-EBC261EA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5FD2-F076-4FC1-9395-41D471CAA52B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4F44-4B28-486F-B6C4-EBC261EA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4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5FD2-F076-4FC1-9395-41D471CAA52B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4F44-4B28-486F-B6C4-EBC261EA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0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5FD2-F076-4FC1-9395-41D471CAA52B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4F44-4B28-486F-B6C4-EBC261EA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5FD2-F076-4FC1-9395-41D471CAA52B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4F44-4B28-486F-B6C4-EBC261EA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7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5FD2-F076-4FC1-9395-41D471CAA52B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4F44-4B28-486F-B6C4-EBC261EA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5FD2-F076-4FC1-9395-41D471CAA52B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4F44-4B28-486F-B6C4-EBC261EA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5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5FD2-F076-4FC1-9395-41D471CAA52B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4F44-4B28-486F-B6C4-EBC261EA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9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5FD2-F076-4FC1-9395-41D471CAA52B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4F44-4B28-486F-B6C4-EBC261EA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2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quickaskzoe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B5FD2-F076-4FC1-9395-41D471CAA52B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34F44-4B28-486F-B6C4-EBC261EA5D5B}" type="slidenum">
              <a:rPr lang="en-US" smtClean="0"/>
              <a:t>‹#›</a:t>
            </a:fld>
            <a:endParaRPr lang="en-US"/>
          </a:p>
        </p:txBody>
      </p:sp>
      <p:pic>
        <p:nvPicPr>
          <p:cNvPr id="1028" name="Picture 4" descr="Home"/>
          <p:cNvPicPr>
            <a:picLocks noChangeAspect="1" noChangeArrowheads="1"/>
          </p:cNvPicPr>
          <p:nvPr userDrawn="1"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" y="5846072"/>
            <a:ext cx="296227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 userDrawn="1"/>
        </p:nvSpPr>
        <p:spPr>
          <a:xfrm>
            <a:off x="268224" y="5230519"/>
            <a:ext cx="287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@</a:t>
            </a:r>
            <a:r>
              <a:rPr lang="en-US" sz="18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zoh_zoh</a:t>
            </a:r>
            <a:endParaRPr lang="en-US" sz="18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1800" b="1" dirty="0" smtClean="0">
                <a:solidFill>
                  <a:schemeClr val="bg1"/>
                </a:solidFill>
                <a:latin typeface="Corbel" panose="020B0503020204020204" pitchFamily="34" charset="0"/>
                <a:hlinkClick r:id="rId14"/>
              </a:rPr>
              <a:t>www.quickaskzoe.com</a:t>
            </a:r>
            <a:endParaRPr lang="en-US" sz="18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075801" y="5691188"/>
            <a:ext cx="28479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9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auraria.ed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auraria.ed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107" y="579863"/>
            <a:ext cx="11151220" cy="2399747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Learning is not a service.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1817648" y="2709746"/>
            <a:ext cx="856413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Zoe Fisher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Assistant Professor, Pedagogy &amp; Assessment Librarian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Auraria Library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orbel" panose="020B0503020204020204" pitchFamily="34" charset="0"/>
              </a:rPr>
              <a:t>Library Assessments Workshop at University of Denver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orbel" panose="020B0503020204020204" pitchFamily="34" charset="0"/>
              </a:rPr>
              <a:t>Friday, November 18, 2016</a:t>
            </a:r>
          </a:p>
          <a:p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55" y="89211"/>
            <a:ext cx="10832119" cy="5029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62924" y="5118409"/>
            <a:ext cx="2869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Image from PubMed Central</a:t>
            </a:r>
            <a:endParaRPr lang="en-US" sz="1400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556" b="10414"/>
          <a:stretch/>
        </p:blipFill>
        <p:spPr>
          <a:xfrm>
            <a:off x="453856" y="2241394"/>
            <a:ext cx="11381455" cy="992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799" y="4973443"/>
            <a:ext cx="5523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Source: “Best methods for evaluating educational impact: a comparison of the efficacy of commonly used measures of library instruction” (Schilling &amp; Applegate, p. 266, 2012)</a:t>
            </a:r>
            <a:endParaRPr lang="en-US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943" y="331360"/>
            <a:ext cx="5091326" cy="4898561"/>
          </a:xfrm>
        </p:spPr>
        <p:txBody>
          <a:bodyPr>
            <a:normAutofit/>
          </a:bodyPr>
          <a:lstStyle/>
          <a:p>
            <a:r>
              <a:rPr lang="en-US" dirty="0" smtClean="0"/>
              <a:t>If a student says, </a:t>
            </a:r>
            <a:br>
              <a:rPr lang="en-US" dirty="0" smtClean="0"/>
            </a:br>
            <a:r>
              <a:rPr lang="en-US" dirty="0" smtClean="0"/>
              <a:t>“I feel confident using the library catalog” – what does that actually tell you about that student?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122" y="331360"/>
            <a:ext cx="6073820" cy="4898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5734" y="5229921"/>
            <a:ext cx="2869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Image from </a:t>
            </a:r>
            <a:r>
              <a:rPr lang="en-US" sz="1400" i="1" dirty="0" smtClean="0">
                <a:solidFill>
                  <a:schemeClr val="bg1"/>
                </a:solidFill>
                <a:latin typeface="Corbel" panose="020B0503020204020204" pitchFamily="34" charset="0"/>
                <a:hlinkClick r:id="rId3"/>
              </a:rPr>
              <a:t>http://library.auraria.edu</a:t>
            </a:r>
            <a:endParaRPr lang="en-US" sz="1400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5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943" y="331360"/>
            <a:ext cx="5091326" cy="4898561"/>
          </a:xfrm>
        </p:spPr>
        <p:txBody>
          <a:bodyPr>
            <a:normAutofit/>
          </a:bodyPr>
          <a:lstStyle/>
          <a:p>
            <a:r>
              <a:rPr lang="en-US" dirty="0" smtClean="0"/>
              <a:t>It tells you that they feel confident about using the library catalog.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122" y="331360"/>
            <a:ext cx="6073820" cy="4898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5734" y="5229921"/>
            <a:ext cx="2869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Image from </a:t>
            </a:r>
            <a:r>
              <a:rPr lang="en-US" sz="1400" i="1" dirty="0" smtClean="0">
                <a:solidFill>
                  <a:schemeClr val="bg1"/>
                </a:solidFill>
                <a:latin typeface="Corbel" panose="020B0503020204020204" pitchFamily="34" charset="0"/>
                <a:hlinkClick r:id="rId3"/>
              </a:rPr>
              <a:t>http://library.auraria.edu</a:t>
            </a:r>
            <a:endParaRPr lang="en-US" sz="1400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142" y="1948599"/>
            <a:ext cx="10515600" cy="2199655"/>
          </a:xfrm>
        </p:spPr>
        <p:txBody>
          <a:bodyPr>
            <a:normAutofit/>
          </a:bodyPr>
          <a:lstStyle/>
          <a:p>
            <a:r>
              <a:rPr lang="en-US" dirty="0" smtClean="0"/>
              <a:t>What are some alternate questions you can ask to measure student learning, instead of measuring satisfaction or confidence?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29" y="2338891"/>
            <a:ext cx="10515600" cy="1325563"/>
          </a:xfrm>
        </p:spPr>
        <p:txBody>
          <a:bodyPr/>
          <a:lstStyle/>
          <a:p>
            <a:r>
              <a:rPr lang="en-US" dirty="0" smtClean="0"/>
              <a:t>Learning-Oriented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78" y="89211"/>
            <a:ext cx="11935522" cy="531913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 smtClean="0"/>
              <a:t>What will you do differently based on what you learned today?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400" dirty="0" smtClean="0"/>
              <a:t>What are the next three steps you’ll take with your project/assignment after today’s session?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400" dirty="0" smtClean="0"/>
              <a:t>How would you summarize what you learned today in 25 words?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400" dirty="0" smtClean="0"/>
              <a:t>With the knowledge you have now, what are the two things you need to learn next?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400" dirty="0" smtClean="0"/>
              <a:t>How will you “level-up” your current skills after today’s session?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82584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43" y="379141"/>
            <a:ext cx="5911732" cy="4615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595" y="379141"/>
            <a:ext cx="3587907" cy="5092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9672" y="5164102"/>
            <a:ext cx="3711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Images courtesy Auraria Library and Google Maps</a:t>
            </a:r>
            <a:endParaRPr lang="en-US" sz="1400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oks, Stack, Learn, Study, Library,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03" y="244589"/>
            <a:ext cx="5006353" cy="500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26385" y="5250943"/>
            <a:ext cx="1960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Image from pixabay.com</a:t>
            </a:r>
            <a:endParaRPr lang="en-US" sz="1400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5550" y="1170878"/>
            <a:ext cx="4995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As an information literacy librarian,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I am concerned with student learning outcomes, not student satisfaction with services.</a:t>
            </a:r>
            <a:endParaRPr lang="en-US" sz="3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How do we measure “service”?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0421" y="1854684"/>
            <a:ext cx="7159082" cy="3323064"/>
          </a:xfrm>
        </p:spPr>
        <p:txBody>
          <a:bodyPr>
            <a:noAutofit/>
          </a:bodyPr>
          <a:lstStyle/>
          <a:p>
            <a:r>
              <a:rPr lang="en-US" sz="4000" dirty="0" smtClean="0"/>
              <a:t>Was it helpful?</a:t>
            </a:r>
          </a:p>
          <a:p>
            <a:r>
              <a:rPr lang="en-US" sz="4000" dirty="0" smtClean="0"/>
              <a:t>Was it useful?</a:t>
            </a:r>
          </a:p>
          <a:p>
            <a:r>
              <a:rPr lang="en-US" sz="4000" dirty="0" smtClean="0"/>
              <a:t>Was it satisfying?</a:t>
            </a:r>
          </a:p>
          <a:p>
            <a:r>
              <a:rPr lang="en-US" sz="4000" dirty="0" smtClean="0"/>
              <a:t>Was it comfortable or pleasant?</a:t>
            </a:r>
            <a:endParaRPr lang="en-US" sz="4000" dirty="0"/>
          </a:p>
        </p:txBody>
      </p:sp>
      <p:pic>
        <p:nvPicPr>
          <p:cNvPr id="2050" name="Picture 2" descr="Waiter, Restaurant, Gastronomy, Tray, Upper, Oper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825625"/>
            <a:ext cx="3352123" cy="335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9392" y="5158796"/>
            <a:ext cx="1960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Image from pixabay.com</a:t>
            </a:r>
            <a:endParaRPr lang="en-US" sz="1400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2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 we measure information literacy instruction as a service?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Service-Oriented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580298"/>
            <a:ext cx="10874298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“Was this instruction session helpful to you?”</a:t>
            </a:r>
          </a:p>
          <a:p>
            <a:r>
              <a:rPr lang="en-US" sz="3600" dirty="0" smtClean="0"/>
              <a:t>“What was the most useful thing you learned today?”</a:t>
            </a:r>
          </a:p>
          <a:p>
            <a:r>
              <a:rPr lang="en-US" sz="3600" dirty="0" smtClean="0"/>
              <a:t>“How confident do you feel about using the library catalog?”</a:t>
            </a:r>
          </a:p>
          <a:p>
            <a:r>
              <a:rPr lang="en-US" sz="3600" dirty="0" smtClean="0"/>
              <a:t>“Are you comfortable working with the librarian?”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611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 about a time that you learned something that was fairly challenging for you.</a:t>
            </a:r>
            <a:endParaRPr lang="en-US" dirty="0"/>
          </a:p>
        </p:txBody>
      </p:sp>
      <p:pic>
        <p:nvPicPr>
          <p:cNvPr id="1026" name="Picture 2" descr="Maze, Labyrinth, Solution, Lost, Problem, Challen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35" y="1847928"/>
            <a:ext cx="6681330" cy="356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46358" y="5411304"/>
            <a:ext cx="1960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Image from pixabay.com</a:t>
            </a:r>
            <a:endParaRPr lang="en-US" sz="1400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did you </a:t>
            </a:r>
            <a:r>
              <a:rPr lang="en-US" i="1" dirty="0" smtClean="0"/>
              <a:t>feel</a:t>
            </a:r>
            <a:r>
              <a:rPr lang="en-US" dirty="0" smtClean="0"/>
              <a:t> while you were learning that challenging thing?</a:t>
            </a:r>
            <a:endParaRPr lang="en-US" dirty="0"/>
          </a:p>
        </p:txBody>
      </p:sp>
      <p:pic>
        <p:nvPicPr>
          <p:cNvPr id="1026" name="Picture 2" descr="Maze, Labyrinth, Solution, Lost, Problem, Challen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35" y="1847928"/>
            <a:ext cx="6681330" cy="356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32511" y="5411304"/>
            <a:ext cx="1960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Image from pixabay.com</a:t>
            </a:r>
            <a:endParaRPr lang="en-US" sz="1400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317" y="1100797"/>
            <a:ext cx="10515600" cy="3348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Satisfaction with instruction doesn’t necessarily mean students are learning.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Dissatisfaction with instruction doesn’t necessarily mean students are </a:t>
            </a:r>
            <a:r>
              <a:rPr lang="en-US" sz="4000" b="1" dirty="0" smtClean="0"/>
              <a:t>not</a:t>
            </a:r>
            <a:r>
              <a:rPr lang="en-US" sz="4000" dirty="0" smtClean="0"/>
              <a:t> learning.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23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355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Corbel</vt:lpstr>
      <vt:lpstr>Office Theme</vt:lpstr>
      <vt:lpstr>Learning is not a service. </vt:lpstr>
      <vt:lpstr>PowerPoint Presentation</vt:lpstr>
      <vt:lpstr>PowerPoint Presentation</vt:lpstr>
      <vt:lpstr>How do we measure “service”?</vt:lpstr>
      <vt:lpstr>What happens when we measure information literacy instruction as a service?</vt:lpstr>
      <vt:lpstr>Service-Oriented Questions</vt:lpstr>
      <vt:lpstr>Think about a time that you learned something that was fairly challenging for you.</vt:lpstr>
      <vt:lpstr>How did you feel while you were learning that challenging thing?</vt:lpstr>
      <vt:lpstr>PowerPoint Presentation</vt:lpstr>
      <vt:lpstr>PowerPoint Presentation</vt:lpstr>
      <vt:lpstr>PowerPoint Presentation</vt:lpstr>
      <vt:lpstr>If a student says,  “I feel confident using the library catalog” – what does that actually tell you about that student?</vt:lpstr>
      <vt:lpstr>It tells you that they feel confident about using the library catalog.</vt:lpstr>
      <vt:lpstr>What are some alternate questions you can ask to measure student learning, instead of measuring satisfaction or confidence?</vt:lpstr>
      <vt:lpstr>Learning-Oriented Questions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Fisher, Zoe</dc:creator>
  <cp:lastModifiedBy>Rose Nelson</cp:lastModifiedBy>
  <cp:revision>58</cp:revision>
  <dcterms:created xsi:type="dcterms:W3CDTF">2016-09-28T16:57:28Z</dcterms:created>
  <dcterms:modified xsi:type="dcterms:W3CDTF">2016-11-18T19:31:45Z</dcterms:modified>
</cp:coreProperties>
</file>