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1"/>
  </p:notesMasterIdLst>
  <p:sldIdLst>
    <p:sldId id="256" r:id="rId2"/>
    <p:sldId id="265" r:id="rId3"/>
    <p:sldId id="270" r:id="rId4"/>
    <p:sldId id="263" r:id="rId5"/>
    <p:sldId id="271" r:id="rId6"/>
    <p:sldId id="264" r:id="rId7"/>
    <p:sldId id="267" r:id="rId8"/>
    <p:sldId id="266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81" autoAdjust="0"/>
    <p:restoredTop sz="80952" autoAdjust="0"/>
  </p:normalViewPr>
  <p:slideViewPr>
    <p:cSldViewPr snapToGrid="0">
      <p:cViewPr varScale="1">
        <p:scale>
          <a:sx n="98" d="100"/>
          <a:sy n="98" d="100"/>
        </p:scale>
        <p:origin x="-181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6E4D9A-9057-483C-B09E-653561FF967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15303AE-F5C1-49A2-88B4-06BA7B9F6A01}">
      <dgm:prSet phldrT="[Text]"/>
      <dgm:spPr/>
      <dgm:t>
        <a:bodyPr/>
        <a:lstStyle/>
        <a:p>
          <a:pPr algn="ctr"/>
          <a:r>
            <a:rPr lang="en-US" dirty="0" smtClean="0"/>
            <a:t>9 Principles</a:t>
          </a:r>
          <a:endParaRPr lang="en-US" dirty="0"/>
        </a:p>
      </dgm:t>
    </dgm:pt>
    <dgm:pt modelId="{C3D2880E-3B65-4284-BAA3-30C40E7955AF}" type="parTrans" cxnId="{FFA4CD1D-04AF-47DD-8D57-BF37BD0FB5D2}">
      <dgm:prSet/>
      <dgm:spPr/>
      <dgm:t>
        <a:bodyPr/>
        <a:lstStyle/>
        <a:p>
          <a:pPr algn="ctr"/>
          <a:endParaRPr lang="en-US"/>
        </a:p>
      </dgm:t>
    </dgm:pt>
    <dgm:pt modelId="{F485BDD3-618C-48BE-A7B9-A4A28265CEE9}" type="sibTrans" cxnId="{FFA4CD1D-04AF-47DD-8D57-BF37BD0FB5D2}">
      <dgm:prSet/>
      <dgm:spPr/>
      <dgm:t>
        <a:bodyPr/>
        <a:lstStyle/>
        <a:p>
          <a:pPr algn="ctr"/>
          <a:endParaRPr lang="en-US"/>
        </a:p>
      </dgm:t>
    </dgm:pt>
    <dgm:pt modelId="{1D52357D-3321-4630-8F33-F5C921CEAB9D}">
      <dgm:prSet phldrT="[Text]"/>
      <dgm:spPr/>
      <dgm:t>
        <a:bodyPr/>
        <a:lstStyle/>
        <a:p>
          <a:pPr algn="ctr"/>
          <a:r>
            <a:rPr lang="en-US" dirty="0" smtClean="0"/>
            <a:t>57 (+/-) Performance Indicators</a:t>
          </a:r>
          <a:endParaRPr lang="en-US" dirty="0"/>
        </a:p>
      </dgm:t>
    </dgm:pt>
    <dgm:pt modelId="{B7112887-CEDD-4FB3-8012-D414A529BB93}" type="parTrans" cxnId="{C1E0E7E3-37C4-4EF1-AFA6-3AB233130643}">
      <dgm:prSet/>
      <dgm:spPr/>
      <dgm:t>
        <a:bodyPr/>
        <a:lstStyle/>
        <a:p>
          <a:pPr algn="ctr"/>
          <a:endParaRPr lang="en-US"/>
        </a:p>
      </dgm:t>
    </dgm:pt>
    <dgm:pt modelId="{5A878AD3-1480-4C63-A12D-A763E468B9E3}" type="sibTrans" cxnId="{C1E0E7E3-37C4-4EF1-AFA6-3AB233130643}">
      <dgm:prSet/>
      <dgm:spPr/>
      <dgm:t>
        <a:bodyPr/>
        <a:lstStyle/>
        <a:p>
          <a:pPr algn="ctr"/>
          <a:endParaRPr lang="en-US"/>
        </a:p>
      </dgm:t>
    </dgm:pt>
    <dgm:pt modelId="{9064747C-6CEA-479E-8AB7-1AF9B50A0C40}">
      <dgm:prSet phldrT="[Text]"/>
      <dgm:spPr/>
      <dgm:t>
        <a:bodyPr/>
        <a:lstStyle/>
        <a:p>
          <a:pPr algn="ctr"/>
          <a:r>
            <a:rPr lang="en-US" dirty="0" smtClean="0"/>
            <a:t>Outcomes</a:t>
          </a:r>
          <a:endParaRPr lang="en-US" dirty="0"/>
        </a:p>
      </dgm:t>
    </dgm:pt>
    <dgm:pt modelId="{F4C4D9E1-6DE8-4D3D-A2E6-DC489DDA8FF8}" type="parTrans" cxnId="{6FC0D525-DF8E-42CB-A312-9FFBD986C896}">
      <dgm:prSet/>
      <dgm:spPr/>
      <dgm:t>
        <a:bodyPr/>
        <a:lstStyle/>
        <a:p>
          <a:pPr algn="ctr"/>
          <a:endParaRPr lang="en-US"/>
        </a:p>
      </dgm:t>
    </dgm:pt>
    <dgm:pt modelId="{9C073E23-B6BE-41B8-A515-9277FFA60265}" type="sibTrans" cxnId="{6FC0D525-DF8E-42CB-A312-9FFBD986C896}">
      <dgm:prSet/>
      <dgm:spPr/>
      <dgm:t>
        <a:bodyPr/>
        <a:lstStyle/>
        <a:p>
          <a:pPr algn="ctr"/>
          <a:endParaRPr lang="en-US"/>
        </a:p>
      </dgm:t>
    </dgm:pt>
    <dgm:pt modelId="{23F32014-5AD0-4C21-BE17-34ACBF2E11B3}">
      <dgm:prSet phldrT="[Text]"/>
      <dgm:spPr/>
      <dgm:t>
        <a:bodyPr/>
        <a:lstStyle/>
        <a:p>
          <a:pPr algn="ctr"/>
          <a:r>
            <a:rPr lang="en-US" dirty="0" smtClean="0"/>
            <a:t>Assessment</a:t>
          </a:r>
          <a:endParaRPr lang="en-US" dirty="0"/>
        </a:p>
      </dgm:t>
    </dgm:pt>
    <dgm:pt modelId="{22B55162-33EC-43D1-A70F-3B4D35F54822}" type="parTrans" cxnId="{057553DE-5B00-41CD-A2BC-C58393A5CCEC}">
      <dgm:prSet/>
      <dgm:spPr/>
      <dgm:t>
        <a:bodyPr/>
        <a:lstStyle/>
        <a:p>
          <a:pPr algn="ctr"/>
          <a:endParaRPr lang="en-US"/>
        </a:p>
      </dgm:t>
    </dgm:pt>
    <dgm:pt modelId="{51803E4A-CFE0-4E8D-B4DA-FB0F12C8BB22}" type="sibTrans" cxnId="{057553DE-5B00-41CD-A2BC-C58393A5CCEC}">
      <dgm:prSet/>
      <dgm:spPr/>
      <dgm:t>
        <a:bodyPr/>
        <a:lstStyle/>
        <a:p>
          <a:pPr algn="ctr"/>
          <a:endParaRPr lang="en-US"/>
        </a:p>
      </dgm:t>
    </dgm:pt>
    <dgm:pt modelId="{4254BEF8-738C-4844-8285-3AB5E84CC0ED}">
      <dgm:prSet phldrT="[Text]"/>
      <dgm:spPr/>
      <dgm:t>
        <a:bodyPr/>
        <a:lstStyle/>
        <a:p>
          <a:pPr algn="ctr"/>
          <a:r>
            <a:rPr lang="en-US" dirty="0" smtClean="0"/>
            <a:t>Evidence</a:t>
          </a:r>
          <a:endParaRPr lang="en-US" dirty="0"/>
        </a:p>
      </dgm:t>
    </dgm:pt>
    <dgm:pt modelId="{6915EE0E-62B3-4935-89EE-3212204DDDA5}" type="parTrans" cxnId="{D8C2032C-E730-4669-AB5C-4F7D5F7AC7DB}">
      <dgm:prSet/>
      <dgm:spPr/>
      <dgm:t>
        <a:bodyPr/>
        <a:lstStyle/>
        <a:p>
          <a:pPr algn="ctr"/>
          <a:endParaRPr lang="en-US"/>
        </a:p>
      </dgm:t>
    </dgm:pt>
    <dgm:pt modelId="{C7A989ED-226F-4214-AB1F-1855D43ACFB5}" type="sibTrans" cxnId="{D8C2032C-E730-4669-AB5C-4F7D5F7AC7DB}">
      <dgm:prSet/>
      <dgm:spPr/>
      <dgm:t>
        <a:bodyPr/>
        <a:lstStyle/>
        <a:p>
          <a:pPr algn="ctr"/>
          <a:endParaRPr lang="en-US"/>
        </a:p>
      </dgm:t>
    </dgm:pt>
    <dgm:pt modelId="{136267FF-7E46-4A0C-BD1C-E33A754935D7}" type="pres">
      <dgm:prSet presAssocID="{876E4D9A-9057-483C-B09E-653561FF9677}" presName="Name0" presStyleCnt="0">
        <dgm:presLayoutVars>
          <dgm:dir/>
          <dgm:animLvl val="lvl"/>
          <dgm:resizeHandles val="exact"/>
        </dgm:presLayoutVars>
      </dgm:prSet>
      <dgm:spPr/>
    </dgm:pt>
    <dgm:pt modelId="{08EFB81C-95A4-4654-8DA9-7C12F614DA30}" type="pres">
      <dgm:prSet presAssocID="{B15303AE-F5C1-49A2-88B4-06BA7B9F6A01}" presName="parTxOnly" presStyleLbl="node1" presStyleIdx="0" presStyleCnt="5" custLinFactY="-33371" custLinFactNeighborX="2556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BCEA5-6056-48BD-B58A-608921E37A94}" type="pres">
      <dgm:prSet presAssocID="{F485BDD3-618C-48BE-A7B9-A4A28265CEE9}" presName="parTxOnlySpace" presStyleCnt="0"/>
      <dgm:spPr/>
    </dgm:pt>
    <dgm:pt modelId="{0BEB85F2-4894-4E5A-A05E-2AEB6412034E}" type="pres">
      <dgm:prSet presAssocID="{1D52357D-3321-4630-8F33-F5C921CEAB9D}" presName="parTxOnly" presStyleLbl="node1" presStyleIdx="1" presStyleCnt="5" custLinFactY="-33371" custLinFactNeighborX="2556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55768-93D0-43E4-82FA-19C77AD826E0}" type="pres">
      <dgm:prSet presAssocID="{5A878AD3-1480-4C63-A12D-A763E468B9E3}" presName="parTxOnlySpace" presStyleCnt="0"/>
      <dgm:spPr/>
    </dgm:pt>
    <dgm:pt modelId="{E4001FC4-4389-4B7F-AFE8-7F5BBB5714F3}" type="pres">
      <dgm:prSet presAssocID="{9064747C-6CEA-479E-8AB7-1AF9B50A0C40}" presName="parTxOnly" presStyleLbl="node1" presStyleIdx="2" presStyleCnt="5" custLinFactY="-33371" custLinFactNeighborX="2556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B1C75-5647-470D-A89D-0465D91B2CBE}" type="pres">
      <dgm:prSet presAssocID="{9C073E23-B6BE-41B8-A515-9277FFA60265}" presName="parTxOnlySpace" presStyleCnt="0"/>
      <dgm:spPr/>
    </dgm:pt>
    <dgm:pt modelId="{9F0E0A3E-6BDD-42DA-AF04-8AA7B69B43F4}" type="pres">
      <dgm:prSet presAssocID="{23F32014-5AD0-4C21-BE17-34ACBF2E11B3}" presName="parTxOnly" presStyleLbl="node1" presStyleIdx="3" presStyleCnt="5" custLinFactY="-33371" custLinFactNeighborX="2556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4704E8-8866-4614-BC09-18CFD34DAD17}" type="pres">
      <dgm:prSet presAssocID="{51803E4A-CFE0-4E8D-B4DA-FB0F12C8BB22}" presName="parTxOnlySpace" presStyleCnt="0"/>
      <dgm:spPr/>
    </dgm:pt>
    <dgm:pt modelId="{B87E02E1-8A00-4EB8-8704-EB15EFC9C38A}" type="pres">
      <dgm:prSet presAssocID="{4254BEF8-738C-4844-8285-3AB5E84CC0ED}" presName="parTxOnly" presStyleLbl="node1" presStyleIdx="4" presStyleCnt="5" custLinFactY="-33371" custLinFactNeighborX="2556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753C90-2ABD-4A21-85BB-EFAC6FAAAF39}" type="presOf" srcId="{876E4D9A-9057-483C-B09E-653561FF9677}" destId="{136267FF-7E46-4A0C-BD1C-E33A754935D7}" srcOrd="0" destOrd="0" presId="urn:microsoft.com/office/officeart/2005/8/layout/chevron1"/>
    <dgm:cxn modelId="{7FF09CF6-51C1-46B0-A9A5-8EBD20D7BE69}" type="presOf" srcId="{4254BEF8-738C-4844-8285-3AB5E84CC0ED}" destId="{B87E02E1-8A00-4EB8-8704-EB15EFC9C38A}" srcOrd="0" destOrd="0" presId="urn:microsoft.com/office/officeart/2005/8/layout/chevron1"/>
    <dgm:cxn modelId="{DABE89A4-A0D3-41FD-B7CE-31CB22AF88F3}" type="presOf" srcId="{1D52357D-3321-4630-8F33-F5C921CEAB9D}" destId="{0BEB85F2-4894-4E5A-A05E-2AEB6412034E}" srcOrd="0" destOrd="0" presId="urn:microsoft.com/office/officeart/2005/8/layout/chevron1"/>
    <dgm:cxn modelId="{C1E0E7E3-37C4-4EF1-AFA6-3AB233130643}" srcId="{876E4D9A-9057-483C-B09E-653561FF9677}" destId="{1D52357D-3321-4630-8F33-F5C921CEAB9D}" srcOrd="1" destOrd="0" parTransId="{B7112887-CEDD-4FB3-8012-D414A529BB93}" sibTransId="{5A878AD3-1480-4C63-A12D-A763E468B9E3}"/>
    <dgm:cxn modelId="{D8C2032C-E730-4669-AB5C-4F7D5F7AC7DB}" srcId="{876E4D9A-9057-483C-B09E-653561FF9677}" destId="{4254BEF8-738C-4844-8285-3AB5E84CC0ED}" srcOrd="4" destOrd="0" parTransId="{6915EE0E-62B3-4935-89EE-3212204DDDA5}" sibTransId="{C7A989ED-226F-4214-AB1F-1855D43ACFB5}"/>
    <dgm:cxn modelId="{08A3C527-2A85-4831-A7A2-55DB3649FE5B}" type="presOf" srcId="{B15303AE-F5C1-49A2-88B4-06BA7B9F6A01}" destId="{08EFB81C-95A4-4654-8DA9-7C12F614DA30}" srcOrd="0" destOrd="0" presId="urn:microsoft.com/office/officeart/2005/8/layout/chevron1"/>
    <dgm:cxn modelId="{4E39D41F-4227-4384-B76B-DF36008AB81B}" type="presOf" srcId="{23F32014-5AD0-4C21-BE17-34ACBF2E11B3}" destId="{9F0E0A3E-6BDD-42DA-AF04-8AA7B69B43F4}" srcOrd="0" destOrd="0" presId="urn:microsoft.com/office/officeart/2005/8/layout/chevron1"/>
    <dgm:cxn modelId="{6FC0D525-DF8E-42CB-A312-9FFBD986C896}" srcId="{876E4D9A-9057-483C-B09E-653561FF9677}" destId="{9064747C-6CEA-479E-8AB7-1AF9B50A0C40}" srcOrd="2" destOrd="0" parTransId="{F4C4D9E1-6DE8-4D3D-A2E6-DC489DDA8FF8}" sibTransId="{9C073E23-B6BE-41B8-A515-9277FFA60265}"/>
    <dgm:cxn modelId="{057553DE-5B00-41CD-A2BC-C58393A5CCEC}" srcId="{876E4D9A-9057-483C-B09E-653561FF9677}" destId="{23F32014-5AD0-4C21-BE17-34ACBF2E11B3}" srcOrd="3" destOrd="0" parTransId="{22B55162-33EC-43D1-A70F-3B4D35F54822}" sibTransId="{51803E4A-CFE0-4E8D-B4DA-FB0F12C8BB22}"/>
    <dgm:cxn modelId="{FFA4CD1D-04AF-47DD-8D57-BF37BD0FB5D2}" srcId="{876E4D9A-9057-483C-B09E-653561FF9677}" destId="{B15303AE-F5C1-49A2-88B4-06BA7B9F6A01}" srcOrd="0" destOrd="0" parTransId="{C3D2880E-3B65-4284-BAA3-30C40E7955AF}" sibTransId="{F485BDD3-618C-48BE-A7B9-A4A28265CEE9}"/>
    <dgm:cxn modelId="{F6DDC27A-1E84-4B4D-976D-AFEB11950B66}" type="presOf" srcId="{9064747C-6CEA-479E-8AB7-1AF9B50A0C40}" destId="{E4001FC4-4389-4B7F-AFE8-7F5BBB5714F3}" srcOrd="0" destOrd="0" presId="urn:microsoft.com/office/officeart/2005/8/layout/chevron1"/>
    <dgm:cxn modelId="{5C685CA6-8A3E-427F-B439-BBA17298F968}" type="presParOf" srcId="{136267FF-7E46-4A0C-BD1C-E33A754935D7}" destId="{08EFB81C-95A4-4654-8DA9-7C12F614DA30}" srcOrd="0" destOrd="0" presId="urn:microsoft.com/office/officeart/2005/8/layout/chevron1"/>
    <dgm:cxn modelId="{E8D58D5C-9D14-4F36-BD05-7B8B01319A8F}" type="presParOf" srcId="{136267FF-7E46-4A0C-BD1C-E33A754935D7}" destId="{34FBCEA5-6056-48BD-B58A-608921E37A94}" srcOrd="1" destOrd="0" presId="urn:microsoft.com/office/officeart/2005/8/layout/chevron1"/>
    <dgm:cxn modelId="{E4814761-8EA7-4577-9550-C5C864BD4547}" type="presParOf" srcId="{136267FF-7E46-4A0C-BD1C-E33A754935D7}" destId="{0BEB85F2-4894-4E5A-A05E-2AEB6412034E}" srcOrd="2" destOrd="0" presId="urn:microsoft.com/office/officeart/2005/8/layout/chevron1"/>
    <dgm:cxn modelId="{5DA76A16-08C5-47DD-879C-4681DF831DC5}" type="presParOf" srcId="{136267FF-7E46-4A0C-BD1C-E33A754935D7}" destId="{FF955768-93D0-43E4-82FA-19C77AD826E0}" srcOrd="3" destOrd="0" presId="urn:microsoft.com/office/officeart/2005/8/layout/chevron1"/>
    <dgm:cxn modelId="{7E483602-1C65-4A1A-A23E-FCA94903F9B8}" type="presParOf" srcId="{136267FF-7E46-4A0C-BD1C-E33A754935D7}" destId="{E4001FC4-4389-4B7F-AFE8-7F5BBB5714F3}" srcOrd="4" destOrd="0" presId="urn:microsoft.com/office/officeart/2005/8/layout/chevron1"/>
    <dgm:cxn modelId="{09266515-BB50-471A-A0EA-3967B1C29774}" type="presParOf" srcId="{136267FF-7E46-4A0C-BD1C-E33A754935D7}" destId="{10CB1C75-5647-470D-A89D-0465D91B2CBE}" srcOrd="5" destOrd="0" presId="urn:microsoft.com/office/officeart/2005/8/layout/chevron1"/>
    <dgm:cxn modelId="{A87C1CF5-6EE7-4F80-B3E8-C2C307E46025}" type="presParOf" srcId="{136267FF-7E46-4A0C-BD1C-E33A754935D7}" destId="{9F0E0A3E-6BDD-42DA-AF04-8AA7B69B43F4}" srcOrd="6" destOrd="0" presId="urn:microsoft.com/office/officeart/2005/8/layout/chevron1"/>
    <dgm:cxn modelId="{16896E76-23E1-4E9C-919A-CCB9934E45FB}" type="presParOf" srcId="{136267FF-7E46-4A0C-BD1C-E33A754935D7}" destId="{754704E8-8866-4614-BC09-18CFD34DAD17}" srcOrd="7" destOrd="0" presId="urn:microsoft.com/office/officeart/2005/8/layout/chevron1"/>
    <dgm:cxn modelId="{1BE70621-8455-45DF-BE85-2B8CCBD750AE}" type="presParOf" srcId="{136267FF-7E46-4A0C-BD1C-E33A754935D7}" destId="{B87E02E1-8A00-4EB8-8704-EB15EFC9C38A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5FF466-C9A4-4D54-9410-D390AFFFA8E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90E8A9-A612-4A85-922D-41DFA2D516CD}">
      <dgm:prSet phldrT="[Text]" custT="1"/>
      <dgm:spPr/>
      <dgm:t>
        <a:bodyPr/>
        <a:lstStyle/>
        <a:p>
          <a:pPr algn="ctr"/>
          <a:r>
            <a:rPr lang="en-US" sz="1600" dirty="0" smtClean="0"/>
            <a:t>Choose Performance Indicator</a:t>
          </a:r>
          <a:endParaRPr lang="en-US" sz="1600" dirty="0"/>
        </a:p>
      </dgm:t>
    </dgm:pt>
    <dgm:pt modelId="{31957473-43A3-4E3B-96D9-58B272D6ECF6}" type="parTrans" cxnId="{47F24AA4-A70B-44E6-ADE4-D405523C79D5}">
      <dgm:prSet/>
      <dgm:spPr/>
      <dgm:t>
        <a:bodyPr/>
        <a:lstStyle/>
        <a:p>
          <a:endParaRPr lang="en-US"/>
        </a:p>
      </dgm:t>
    </dgm:pt>
    <dgm:pt modelId="{42BD8D9A-16A1-483D-90AA-2447ACE4B8DD}" type="sibTrans" cxnId="{47F24AA4-A70B-44E6-ADE4-D405523C79D5}">
      <dgm:prSet/>
      <dgm:spPr/>
      <dgm:t>
        <a:bodyPr/>
        <a:lstStyle/>
        <a:p>
          <a:endParaRPr lang="en-US"/>
        </a:p>
      </dgm:t>
    </dgm:pt>
    <dgm:pt modelId="{ADE5B739-7FA4-4F55-8D9B-B072ACB92784}">
      <dgm:prSet phldrT="[Text]" custT="1"/>
      <dgm:spPr/>
      <dgm:t>
        <a:bodyPr/>
        <a:lstStyle/>
        <a:p>
          <a:r>
            <a:rPr lang="en-US" sz="1600" dirty="0" smtClean="0"/>
            <a:t>Identify desired outcome</a:t>
          </a:r>
          <a:endParaRPr lang="en-US" sz="1600" dirty="0"/>
        </a:p>
      </dgm:t>
    </dgm:pt>
    <dgm:pt modelId="{8C914CDD-8152-4593-9A64-7E03AFB31FE6}" type="parTrans" cxnId="{564F901F-5613-4513-85E0-5D5B361C95CC}">
      <dgm:prSet/>
      <dgm:spPr/>
      <dgm:t>
        <a:bodyPr/>
        <a:lstStyle/>
        <a:p>
          <a:endParaRPr lang="en-US"/>
        </a:p>
      </dgm:t>
    </dgm:pt>
    <dgm:pt modelId="{5E020167-F9F3-4B89-8178-4BBB2C15DB82}" type="sibTrans" cxnId="{564F901F-5613-4513-85E0-5D5B361C95CC}">
      <dgm:prSet/>
      <dgm:spPr/>
      <dgm:t>
        <a:bodyPr/>
        <a:lstStyle/>
        <a:p>
          <a:endParaRPr lang="en-US"/>
        </a:p>
      </dgm:t>
    </dgm:pt>
    <dgm:pt modelId="{620E0B71-709C-4C1E-9958-419BECA0E5DA}">
      <dgm:prSet phldrT="[Text]" custT="1"/>
      <dgm:spPr/>
      <dgm:t>
        <a:bodyPr/>
        <a:lstStyle/>
        <a:p>
          <a:r>
            <a:rPr lang="en-US" sz="1600" dirty="0" smtClean="0"/>
            <a:t>Assess</a:t>
          </a:r>
          <a:endParaRPr lang="en-US" sz="1600" dirty="0"/>
        </a:p>
      </dgm:t>
    </dgm:pt>
    <dgm:pt modelId="{2F554721-B4E5-4224-B787-5E30E5775849}" type="parTrans" cxnId="{91C26179-DB51-4393-A3C3-33DB120644B1}">
      <dgm:prSet/>
      <dgm:spPr/>
      <dgm:t>
        <a:bodyPr/>
        <a:lstStyle/>
        <a:p>
          <a:endParaRPr lang="en-US"/>
        </a:p>
      </dgm:t>
    </dgm:pt>
    <dgm:pt modelId="{E49E57F8-386F-49DE-9AF8-25EC6E9FA192}" type="sibTrans" cxnId="{91C26179-DB51-4393-A3C3-33DB120644B1}">
      <dgm:prSet/>
      <dgm:spPr/>
      <dgm:t>
        <a:bodyPr/>
        <a:lstStyle/>
        <a:p>
          <a:endParaRPr lang="en-US"/>
        </a:p>
      </dgm:t>
    </dgm:pt>
    <dgm:pt modelId="{31B41942-C7EA-42D2-AD96-9435422D3821}">
      <dgm:prSet phldrT="[Text]" custT="1"/>
      <dgm:spPr/>
      <dgm:t>
        <a:bodyPr/>
        <a:lstStyle/>
        <a:p>
          <a:r>
            <a:rPr lang="en-US" sz="1600" dirty="0" smtClean="0"/>
            <a:t>Analyze for degree of success</a:t>
          </a:r>
          <a:endParaRPr lang="en-US" sz="1600" dirty="0"/>
        </a:p>
      </dgm:t>
    </dgm:pt>
    <dgm:pt modelId="{2BEEB1EE-DD1B-4BCF-AB96-3A0643477249}" type="parTrans" cxnId="{8EC9C9BE-DA6A-42C1-8C8E-FCE817A5EDBB}">
      <dgm:prSet/>
      <dgm:spPr/>
      <dgm:t>
        <a:bodyPr/>
        <a:lstStyle/>
        <a:p>
          <a:endParaRPr lang="en-US"/>
        </a:p>
      </dgm:t>
    </dgm:pt>
    <dgm:pt modelId="{8E6F1965-482F-4A52-BEE3-7CF9FCBCAEC3}" type="sibTrans" cxnId="{8EC9C9BE-DA6A-42C1-8C8E-FCE817A5EDBB}">
      <dgm:prSet/>
      <dgm:spPr/>
      <dgm:t>
        <a:bodyPr/>
        <a:lstStyle/>
        <a:p>
          <a:endParaRPr lang="en-US"/>
        </a:p>
      </dgm:t>
    </dgm:pt>
    <dgm:pt modelId="{7B372DE6-CB1A-4914-8227-0DD4EC9D6FFC}">
      <dgm:prSet phldrT="[Text]" custT="1"/>
      <dgm:spPr/>
      <dgm:t>
        <a:bodyPr/>
        <a:lstStyle/>
        <a:p>
          <a:r>
            <a:rPr lang="en-US" sz="1600" dirty="0" smtClean="0"/>
            <a:t>Identify and execute </a:t>
          </a:r>
          <a:r>
            <a:rPr lang="en-US" sz="1600" b="1" dirty="0" smtClean="0"/>
            <a:t>changes</a:t>
          </a:r>
          <a:r>
            <a:rPr lang="en-US" sz="1600" dirty="0" smtClean="0"/>
            <a:t> to make based on results</a:t>
          </a:r>
          <a:endParaRPr lang="en-US" sz="1600" dirty="0"/>
        </a:p>
      </dgm:t>
    </dgm:pt>
    <dgm:pt modelId="{C2BF1851-2475-4467-A4C2-17C923E19CDE}" type="parTrans" cxnId="{339F63A5-6A3B-4300-877D-2EC4C7E60A0E}">
      <dgm:prSet/>
      <dgm:spPr/>
      <dgm:t>
        <a:bodyPr/>
        <a:lstStyle/>
        <a:p>
          <a:endParaRPr lang="en-US"/>
        </a:p>
      </dgm:t>
    </dgm:pt>
    <dgm:pt modelId="{50E0E4BC-3BA2-4287-BA0A-803A9C0C2203}" type="sibTrans" cxnId="{339F63A5-6A3B-4300-877D-2EC4C7E60A0E}">
      <dgm:prSet/>
      <dgm:spPr/>
      <dgm:t>
        <a:bodyPr/>
        <a:lstStyle/>
        <a:p>
          <a:endParaRPr lang="en-US"/>
        </a:p>
      </dgm:t>
    </dgm:pt>
    <dgm:pt modelId="{84452AE2-4099-4338-93A8-E61683AAEDDD}">
      <dgm:prSet custT="1"/>
      <dgm:spPr/>
      <dgm:t>
        <a:bodyPr/>
        <a:lstStyle/>
        <a:p>
          <a:r>
            <a:rPr lang="en-US" sz="1600" dirty="0" smtClean="0"/>
            <a:t>Assess and describe </a:t>
          </a:r>
          <a:r>
            <a:rPr lang="en-US" sz="1600" b="1" dirty="0" smtClean="0"/>
            <a:t>impact </a:t>
          </a:r>
          <a:r>
            <a:rPr lang="en-US" sz="1600" dirty="0" smtClean="0"/>
            <a:t>of changes</a:t>
          </a:r>
          <a:endParaRPr lang="en-US" sz="1600" dirty="0"/>
        </a:p>
      </dgm:t>
    </dgm:pt>
    <dgm:pt modelId="{37ED7E8B-F94F-4A5B-8D61-5E78243EB2C1}" type="parTrans" cxnId="{3C2AF729-5504-4466-BD29-70125F5D3FF2}">
      <dgm:prSet/>
      <dgm:spPr/>
      <dgm:t>
        <a:bodyPr/>
        <a:lstStyle/>
        <a:p>
          <a:endParaRPr lang="en-US"/>
        </a:p>
      </dgm:t>
    </dgm:pt>
    <dgm:pt modelId="{B1405E26-25D4-459C-B04B-A8CEC48860BC}" type="sibTrans" cxnId="{3C2AF729-5504-4466-BD29-70125F5D3FF2}">
      <dgm:prSet/>
      <dgm:spPr/>
      <dgm:t>
        <a:bodyPr/>
        <a:lstStyle/>
        <a:p>
          <a:endParaRPr lang="en-US"/>
        </a:p>
      </dgm:t>
    </dgm:pt>
    <dgm:pt modelId="{F01983F9-7474-4B72-9768-ADB18402633B}" type="pres">
      <dgm:prSet presAssocID="{E55FF466-C9A4-4D54-9410-D390AFFFA8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E8FD5E-FCD0-4DC3-B47D-F171732F9DFD}" type="pres">
      <dgm:prSet presAssocID="{E55FF466-C9A4-4D54-9410-D390AFFFA8E3}" presName="cycle" presStyleCnt="0"/>
      <dgm:spPr/>
    </dgm:pt>
    <dgm:pt modelId="{F21EE1D0-1CC4-4A46-B8B1-B9FB950D860C}" type="pres">
      <dgm:prSet presAssocID="{4290E8A9-A612-4A85-922D-41DFA2D516CD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1B7BBE-39FB-4896-BBD7-52CC2ABB7C0D}" type="pres">
      <dgm:prSet presAssocID="{42BD8D9A-16A1-483D-90AA-2447ACE4B8DD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62A514E3-2E53-40D8-B891-65C75ECB1142}" type="pres">
      <dgm:prSet presAssocID="{ADE5B739-7FA4-4F55-8D9B-B072ACB92784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2DE3D7-79D1-4262-AB71-4AB64E096EA0}" type="pres">
      <dgm:prSet presAssocID="{620E0B71-709C-4C1E-9958-419BECA0E5DA}" presName="nodeFollowingNodes" presStyleLbl="node1" presStyleIdx="2" presStyleCnt="6" custRadScaleRad="96579" custRadScaleInc="-22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04B7D2-AD7C-4139-9481-955C45B06975}" type="pres">
      <dgm:prSet presAssocID="{31B41942-C7EA-42D2-AD96-9435422D3821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34D2B-330E-47CD-8930-72AB8151BF78}" type="pres">
      <dgm:prSet presAssocID="{7B372DE6-CB1A-4914-8227-0DD4EC9D6FFC}" presName="nodeFollowingNodes" presStyleLbl="node1" presStyleIdx="4" presStyleCnt="6" custScaleX="103478" custScaleY="156803" custRadScaleRad="92914" custRadScaleInc="17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833AC8-1532-438A-827D-7FF21CF8E0CE}" type="pres">
      <dgm:prSet presAssocID="{84452AE2-4099-4338-93A8-E61683AAEDDD}" presName="nodeFollowingNodes" presStyleLbl="node1" presStyleIdx="5" presStyleCnt="6" custScaleX="109689" custScaleY="1247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BD4AE2-5817-4BA6-8DB7-459154CEF4E5}" type="presOf" srcId="{7B372DE6-CB1A-4914-8227-0DD4EC9D6FFC}" destId="{86D34D2B-330E-47CD-8930-72AB8151BF78}" srcOrd="0" destOrd="0" presId="urn:microsoft.com/office/officeart/2005/8/layout/cycle3"/>
    <dgm:cxn modelId="{E31AC734-D29E-4A34-9DD6-0174A18C2229}" type="presOf" srcId="{84452AE2-4099-4338-93A8-E61683AAEDDD}" destId="{98833AC8-1532-438A-827D-7FF21CF8E0CE}" srcOrd="0" destOrd="0" presId="urn:microsoft.com/office/officeart/2005/8/layout/cycle3"/>
    <dgm:cxn modelId="{3C2AF729-5504-4466-BD29-70125F5D3FF2}" srcId="{E55FF466-C9A4-4D54-9410-D390AFFFA8E3}" destId="{84452AE2-4099-4338-93A8-E61683AAEDDD}" srcOrd="5" destOrd="0" parTransId="{37ED7E8B-F94F-4A5B-8D61-5E78243EB2C1}" sibTransId="{B1405E26-25D4-459C-B04B-A8CEC48860BC}"/>
    <dgm:cxn modelId="{8EC9C9BE-DA6A-42C1-8C8E-FCE817A5EDBB}" srcId="{E55FF466-C9A4-4D54-9410-D390AFFFA8E3}" destId="{31B41942-C7EA-42D2-AD96-9435422D3821}" srcOrd="3" destOrd="0" parTransId="{2BEEB1EE-DD1B-4BCF-AB96-3A0643477249}" sibTransId="{8E6F1965-482F-4A52-BEE3-7CF9FCBCAEC3}"/>
    <dgm:cxn modelId="{564F901F-5613-4513-85E0-5D5B361C95CC}" srcId="{E55FF466-C9A4-4D54-9410-D390AFFFA8E3}" destId="{ADE5B739-7FA4-4F55-8D9B-B072ACB92784}" srcOrd="1" destOrd="0" parTransId="{8C914CDD-8152-4593-9A64-7E03AFB31FE6}" sibTransId="{5E020167-F9F3-4B89-8178-4BBB2C15DB82}"/>
    <dgm:cxn modelId="{91C26179-DB51-4393-A3C3-33DB120644B1}" srcId="{E55FF466-C9A4-4D54-9410-D390AFFFA8E3}" destId="{620E0B71-709C-4C1E-9958-419BECA0E5DA}" srcOrd="2" destOrd="0" parTransId="{2F554721-B4E5-4224-B787-5E30E5775849}" sibTransId="{E49E57F8-386F-49DE-9AF8-25EC6E9FA192}"/>
    <dgm:cxn modelId="{78A0A974-DB56-4E42-9A63-D9D5CC6A735B}" type="presOf" srcId="{620E0B71-709C-4C1E-9958-419BECA0E5DA}" destId="{582DE3D7-79D1-4262-AB71-4AB64E096EA0}" srcOrd="0" destOrd="0" presId="urn:microsoft.com/office/officeart/2005/8/layout/cycle3"/>
    <dgm:cxn modelId="{339F63A5-6A3B-4300-877D-2EC4C7E60A0E}" srcId="{E55FF466-C9A4-4D54-9410-D390AFFFA8E3}" destId="{7B372DE6-CB1A-4914-8227-0DD4EC9D6FFC}" srcOrd="4" destOrd="0" parTransId="{C2BF1851-2475-4467-A4C2-17C923E19CDE}" sibTransId="{50E0E4BC-3BA2-4287-BA0A-803A9C0C2203}"/>
    <dgm:cxn modelId="{258B9365-DDDA-45C6-9F7F-31FB6396088F}" type="presOf" srcId="{42BD8D9A-16A1-483D-90AA-2447ACE4B8DD}" destId="{CA1B7BBE-39FB-4896-BBD7-52CC2ABB7C0D}" srcOrd="0" destOrd="0" presId="urn:microsoft.com/office/officeart/2005/8/layout/cycle3"/>
    <dgm:cxn modelId="{47F24AA4-A70B-44E6-ADE4-D405523C79D5}" srcId="{E55FF466-C9A4-4D54-9410-D390AFFFA8E3}" destId="{4290E8A9-A612-4A85-922D-41DFA2D516CD}" srcOrd="0" destOrd="0" parTransId="{31957473-43A3-4E3B-96D9-58B272D6ECF6}" sibTransId="{42BD8D9A-16A1-483D-90AA-2447ACE4B8DD}"/>
    <dgm:cxn modelId="{76A2C522-5177-4191-A465-71D9602960AD}" type="presOf" srcId="{ADE5B739-7FA4-4F55-8D9B-B072ACB92784}" destId="{62A514E3-2E53-40D8-B891-65C75ECB1142}" srcOrd="0" destOrd="0" presId="urn:microsoft.com/office/officeart/2005/8/layout/cycle3"/>
    <dgm:cxn modelId="{0FCA47DA-12F7-4A3A-BCE2-1A3321A7B984}" type="presOf" srcId="{4290E8A9-A612-4A85-922D-41DFA2D516CD}" destId="{F21EE1D0-1CC4-4A46-B8B1-B9FB950D860C}" srcOrd="0" destOrd="0" presId="urn:microsoft.com/office/officeart/2005/8/layout/cycle3"/>
    <dgm:cxn modelId="{72D16F20-2B77-485A-AA2E-2BEF7276E539}" type="presOf" srcId="{E55FF466-C9A4-4D54-9410-D390AFFFA8E3}" destId="{F01983F9-7474-4B72-9768-ADB18402633B}" srcOrd="0" destOrd="0" presId="urn:microsoft.com/office/officeart/2005/8/layout/cycle3"/>
    <dgm:cxn modelId="{855C868D-46AE-4E22-B27B-45ABBC7F3957}" type="presOf" srcId="{31B41942-C7EA-42D2-AD96-9435422D3821}" destId="{B304B7D2-AD7C-4139-9481-955C45B06975}" srcOrd="0" destOrd="0" presId="urn:microsoft.com/office/officeart/2005/8/layout/cycle3"/>
    <dgm:cxn modelId="{FFB06C19-D957-44FB-9DE3-D0A4D5E2EB67}" type="presParOf" srcId="{F01983F9-7474-4B72-9768-ADB18402633B}" destId="{B4E8FD5E-FCD0-4DC3-B47D-F171732F9DFD}" srcOrd="0" destOrd="0" presId="urn:microsoft.com/office/officeart/2005/8/layout/cycle3"/>
    <dgm:cxn modelId="{BC154682-A953-4673-B846-AEC095C43728}" type="presParOf" srcId="{B4E8FD5E-FCD0-4DC3-B47D-F171732F9DFD}" destId="{F21EE1D0-1CC4-4A46-B8B1-B9FB950D860C}" srcOrd="0" destOrd="0" presId="urn:microsoft.com/office/officeart/2005/8/layout/cycle3"/>
    <dgm:cxn modelId="{25082118-6412-4FB1-A687-7CF2CE1C89B1}" type="presParOf" srcId="{B4E8FD5E-FCD0-4DC3-B47D-F171732F9DFD}" destId="{CA1B7BBE-39FB-4896-BBD7-52CC2ABB7C0D}" srcOrd="1" destOrd="0" presId="urn:microsoft.com/office/officeart/2005/8/layout/cycle3"/>
    <dgm:cxn modelId="{B1E0C7DC-A7AB-41A6-A4CF-273CBF695AD5}" type="presParOf" srcId="{B4E8FD5E-FCD0-4DC3-B47D-F171732F9DFD}" destId="{62A514E3-2E53-40D8-B891-65C75ECB1142}" srcOrd="2" destOrd="0" presId="urn:microsoft.com/office/officeart/2005/8/layout/cycle3"/>
    <dgm:cxn modelId="{2C233AE7-3991-4C06-8874-60536C7E4AFF}" type="presParOf" srcId="{B4E8FD5E-FCD0-4DC3-B47D-F171732F9DFD}" destId="{582DE3D7-79D1-4262-AB71-4AB64E096EA0}" srcOrd="3" destOrd="0" presId="urn:microsoft.com/office/officeart/2005/8/layout/cycle3"/>
    <dgm:cxn modelId="{D9D1368E-CB2B-4FDE-A584-5442FFB7088A}" type="presParOf" srcId="{B4E8FD5E-FCD0-4DC3-B47D-F171732F9DFD}" destId="{B304B7D2-AD7C-4139-9481-955C45B06975}" srcOrd="4" destOrd="0" presId="urn:microsoft.com/office/officeart/2005/8/layout/cycle3"/>
    <dgm:cxn modelId="{3595665C-E0A3-4A97-B29D-6602D91C2846}" type="presParOf" srcId="{B4E8FD5E-FCD0-4DC3-B47D-F171732F9DFD}" destId="{86D34D2B-330E-47CD-8930-72AB8151BF78}" srcOrd="5" destOrd="0" presId="urn:microsoft.com/office/officeart/2005/8/layout/cycle3"/>
    <dgm:cxn modelId="{07D1CC1A-672D-4EB2-9F35-4342B2774881}" type="presParOf" srcId="{B4E8FD5E-FCD0-4DC3-B47D-F171732F9DFD}" destId="{98833AC8-1532-438A-827D-7FF21CF8E0CE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FB81C-95A4-4654-8DA9-7C12F614DA30}">
      <dsp:nvSpPr>
        <dsp:cNvPr id="0" name=""/>
        <dsp:cNvSpPr/>
      </dsp:nvSpPr>
      <dsp:spPr>
        <a:xfrm>
          <a:off x="61233" y="0"/>
          <a:ext cx="2294096" cy="9176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9 Principles</a:t>
          </a:r>
          <a:endParaRPr lang="en-US" sz="1500" kern="1200" dirty="0"/>
        </a:p>
      </dsp:txBody>
      <dsp:txXfrm>
        <a:off x="520052" y="0"/>
        <a:ext cx="1376458" cy="917638"/>
      </dsp:txXfrm>
    </dsp:sp>
    <dsp:sp modelId="{0BEB85F2-4894-4E5A-A05E-2AEB6412034E}">
      <dsp:nvSpPr>
        <dsp:cNvPr id="0" name=""/>
        <dsp:cNvSpPr/>
      </dsp:nvSpPr>
      <dsp:spPr>
        <a:xfrm>
          <a:off x="2125920" y="0"/>
          <a:ext cx="2294096" cy="9176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57 (+/-) Performance Indicators</a:t>
          </a:r>
          <a:endParaRPr lang="en-US" sz="1500" kern="1200" dirty="0"/>
        </a:p>
      </dsp:txBody>
      <dsp:txXfrm>
        <a:off x="2584739" y="0"/>
        <a:ext cx="1376458" cy="917638"/>
      </dsp:txXfrm>
    </dsp:sp>
    <dsp:sp modelId="{E4001FC4-4389-4B7F-AFE8-7F5BBB5714F3}">
      <dsp:nvSpPr>
        <dsp:cNvPr id="0" name=""/>
        <dsp:cNvSpPr/>
      </dsp:nvSpPr>
      <dsp:spPr>
        <a:xfrm>
          <a:off x="4190607" y="0"/>
          <a:ext cx="2294096" cy="9176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Outcomes</a:t>
          </a:r>
          <a:endParaRPr lang="en-US" sz="1500" kern="1200" dirty="0"/>
        </a:p>
      </dsp:txBody>
      <dsp:txXfrm>
        <a:off x="4649426" y="0"/>
        <a:ext cx="1376458" cy="917638"/>
      </dsp:txXfrm>
    </dsp:sp>
    <dsp:sp modelId="{9F0E0A3E-6BDD-42DA-AF04-8AA7B69B43F4}">
      <dsp:nvSpPr>
        <dsp:cNvPr id="0" name=""/>
        <dsp:cNvSpPr/>
      </dsp:nvSpPr>
      <dsp:spPr>
        <a:xfrm>
          <a:off x="6255294" y="0"/>
          <a:ext cx="2294096" cy="9176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Assessment</a:t>
          </a:r>
          <a:endParaRPr lang="en-US" sz="1500" kern="1200" dirty="0"/>
        </a:p>
      </dsp:txBody>
      <dsp:txXfrm>
        <a:off x="6714113" y="0"/>
        <a:ext cx="1376458" cy="917638"/>
      </dsp:txXfrm>
    </dsp:sp>
    <dsp:sp modelId="{B87E02E1-8A00-4EB8-8704-EB15EFC9C38A}">
      <dsp:nvSpPr>
        <dsp:cNvPr id="0" name=""/>
        <dsp:cNvSpPr/>
      </dsp:nvSpPr>
      <dsp:spPr>
        <a:xfrm>
          <a:off x="8263903" y="0"/>
          <a:ext cx="2294096" cy="9176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Evidence</a:t>
          </a:r>
          <a:endParaRPr lang="en-US" sz="1500" kern="1200" dirty="0"/>
        </a:p>
      </dsp:txBody>
      <dsp:txXfrm>
        <a:off x="8722722" y="0"/>
        <a:ext cx="1376458" cy="917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B7BBE-39FB-4896-BBD7-52CC2ABB7C0D}">
      <dsp:nvSpPr>
        <dsp:cNvPr id="0" name=""/>
        <dsp:cNvSpPr/>
      </dsp:nvSpPr>
      <dsp:spPr>
        <a:xfrm>
          <a:off x="1070941" y="-4673"/>
          <a:ext cx="4428221" cy="4428221"/>
        </a:xfrm>
        <a:prstGeom prst="circularArrow">
          <a:avLst>
            <a:gd name="adj1" fmla="val 5274"/>
            <a:gd name="adj2" fmla="val 312630"/>
            <a:gd name="adj3" fmla="val 14258896"/>
            <a:gd name="adj4" fmla="val 17109039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1EE1D0-1CC4-4A46-B8B1-B9FB950D860C}">
      <dsp:nvSpPr>
        <dsp:cNvPr id="0" name=""/>
        <dsp:cNvSpPr/>
      </dsp:nvSpPr>
      <dsp:spPr>
        <a:xfrm>
          <a:off x="2457961" y="1226"/>
          <a:ext cx="1654181" cy="827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Choose Performance Indicator</a:t>
          </a:r>
          <a:endParaRPr lang="en-US" sz="1600" kern="1200" dirty="0"/>
        </a:p>
      </dsp:txBody>
      <dsp:txXfrm>
        <a:off x="2498336" y="41601"/>
        <a:ext cx="1573431" cy="746340"/>
      </dsp:txXfrm>
    </dsp:sp>
    <dsp:sp modelId="{62A514E3-2E53-40D8-B891-65C75ECB1142}">
      <dsp:nvSpPr>
        <dsp:cNvPr id="0" name=""/>
        <dsp:cNvSpPr/>
      </dsp:nvSpPr>
      <dsp:spPr>
        <a:xfrm>
          <a:off x="4013723" y="899446"/>
          <a:ext cx="1654181" cy="827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Identify desired outcome</a:t>
          </a:r>
          <a:endParaRPr lang="en-US" sz="1600" kern="1200" dirty="0"/>
        </a:p>
      </dsp:txBody>
      <dsp:txXfrm>
        <a:off x="4054098" y="939821"/>
        <a:ext cx="1573431" cy="746340"/>
      </dsp:txXfrm>
    </dsp:sp>
    <dsp:sp modelId="{582DE3D7-79D1-4262-AB71-4AB64E096EA0}">
      <dsp:nvSpPr>
        <dsp:cNvPr id="0" name=""/>
        <dsp:cNvSpPr/>
      </dsp:nvSpPr>
      <dsp:spPr>
        <a:xfrm>
          <a:off x="4104040" y="2345925"/>
          <a:ext cx="1654181" cy="827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Assess</a:t>
          </a:r>
          <a:endParaRPr lang="en-US" sz="1600" kern="1200" dirty="0"/>
        </a:p>
      </dsp:txBody>
      <dsp:txXfrm>
        <a:off x="4144415" y="2386300"/>
        <a:ext cx="1573431" cy="746340"/>
      </dsp:txXfrm>
    </dsp:sp>
    <dsp:sp modelId="{B304B7D2-AD7C-4139-9481-955C45B06975}">
      <dsp:nvSpPr>
        <dsp:cNvPr id="0" name=""/>
        <dsp:cNvSpPr/>
      </dsp:nvSpPr>
      <dsp:spPr>
        <a:xfrm>
          <a:off x="2457961" y="3594104"/>
          <a:ext cx="1654181" cy="827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Analyze for degree of success</a:t>
          </a:r>
          <a:endParaRPr lang="en-US" sz="1600" kern="1200" dirty="0"/>
        </a:p>
      </dsp:txBody>
      <dsp:txXfrm>
        <a:off x="2498336" y="3634479"/>
        <a:ext cx="1573431" cy="746340"/>
      </dsp:txXfrm>
    </dsp:sp>
    <dsp:sp modelId="{86D34D2B-330E-47CD-8930-72AB8151BF78}">
      <dsp:nvSpPr>
        <dsp:cNvPr id="0" name=""/>
        <dsp:cNvSpPr/>
      </dsp:nvSpPr>
      <dsp:spPr>
        <a:xfrm>
          <a:off x="873442" y="2167467"/>
          <a:ext cx="1711713" cy="12969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Identify and execute </a:t>
          </a:r>
          <a:r>
            <a:rPr lang="en-US" sz="1600" b="1" kern="1200" dirty="0" smtClean="0"/>
            <a:t>changes</a:t>
          </a:r>
          <a:r>
            <a:rPr lang="en-US" sz="1600" kern="1200" dirty="0" smtClean="0"/>
            <a:t> to make based on results</a:t>
          </a:r>
          <a:endParaRPr lang="en-US" sz="1600" kern="1200" dirty="0"/>
        </a:p>
      </dsp:txBody>
      <dsp:txXfrm>
        <a:off x="936752" y="2230777"/>
        <a:ext cx="1585093" cy="1170282"/>
      </dsp:txXfrm>
    </dsp:sp>
    <dsp:sp modelId="{98833AC8-1532-438A-827D-7FF21CF8E0CE}">
      <dsp:nvSpPr>
        <dsp:cNvPr id="0" name=""/>
        <dsp:cNvSpPr/>
      </dsp:nvSpPr>
      <dsp:spPr>
        <a:xfrm>
          <a:off x="822063" y="797180"/>
          <a:ext cx="1814454" cy="10316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Assess and describe </a:t>
          </a:r>
          <a:r>
            <a:rPr lang="en-US" sz="1600" b="1" kern="1200" dirty="0" smtClean="0"/>
            <a:t>impact </a:t>
          </a:r>
          <a:r>
            <a:rPr lang="en-US" sz="1600" kern="1200" dirty="0" smtClean="0"/>
            <a:t>of changes</a:t>
          </a:r>
          <a:endParaRPr lang="en-US" sz="1600" kern="1200" dirty="0"/>
        </a:p>
      </dsp:txBody>
      <dsp:txXfrm>
        <a:off x="872423" y="847540"/>
        <a:ext cx="1713734" cy="930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B6215-3766-4EEE-B0E7-642253C049E8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40484-B26D-42AD-A036-43BB9DBDC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8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tel/585-385-8164" TargetMode="External"/><Relationship Id="rId4" Type="http://schemas.openxmlformats.org/officeDocument/2006/relationships/hyperlink" Target="mailto:mjadlos@sjfc.edu" TargetMode="External"/><Relationship Id="rId5" Type="http://schemas.openxmlformats.org/officeDocument/2006/relationships/hyperlink" Target="file://localhost/tel/503-883-2517" TargetMode="External"/><Relationship Id="rId6" Type="http://schemas.openxmlformats.org/officeDocument/2006/relationships/hyperlink" Target="mailto:swhyte@linfield.edu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40484-B26D-42AD-A036-43BB9DBDC5E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23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Meaningful: impact/</a:t>
            </a:r>
            <a:r>
              <a:rPr lang="en-US" dirty="0" smtClean="0"/>
              <a:t>improvement</a:t>
            </a:r>
          </a:p>
          <a:p>
            <a:r>
              <a:rPr lang="en-US" sz="1200" dirty="0" smtClean="0"/>
              <a:t>Quick review of  strategic planning process</a:t>
            </a:r>
          </a:p>
          <a:p>
            <a:r>
              <a:rPr lang="en-US" sz="1200" dirty="0" smtClean="0"/>
              <a:t>ACRL Standards for Libraries in Higher Education</a:t>
            </a:r>
          </a:p>
          <a:p>
            <a:r>
              <a:rPr lang="en-US" sz="1200" dirty="0" smtClean="0"/>
              <a:t>Achievable assessment</a:t>
            </a:r>
          </a:p>
          <a:p>
            <a:r>
              <a:rPr lang="en-US" sz="1200" dirty="0" smtClean="0"/>
              <a:t>Meaningful assessment</a:t>
            </a:r>
          </a:p>
          <a:p>
            <a:r>
              <a:rPr lang="en-US" sz="1200" dirty="0" smtClean="0"/>
              <a:t>Assessment deliverables</a:t>
            </a:r>
          </a:p>
          <a:p>
            <a:r>
              <a:rPr lang="en-US" sz="1200" dirty="0" smtClean="0"/>
              <a:t>First steps (group work and individual homework)</a:t>
            </a:r>
          </a:p>
          <a:p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Impact (vs. just # of volumes – if the data doesn’t lead to impact/change, it isn’t meaningful assessment)</a:t>
            </a:r>
          </a:p>
          <a:p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40484-B26D-42AD-A036-43BB9DBDC5E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86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Melissa </a:t>
            </a:r>
            <a:r>
              <a:rPr lang="en-US" dirty="0" err="1" smtClean="0"/>
              <a:t>Jadlos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Library Director</a:t>
            </a:r>
            <a:br>
              <a:rPr lang="en-US" dirty="0" smtClean="0"/>
            </a:br>
            <a:r>
              <a:rPr lang="en-US" dirty="0" smtClean="0"/>
              <a:t>St. John Fisher College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585-385-8164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mjadlos@sjfc.edu</a:t>
            </a:r>
            <a:endParaRPr lang="en-US" dirty="0" smtClean="0"/>
          </a:p>
          <a:p>
            <a:r>
              <a:rPr lang="en-US" dirty="0" smtClean="0"/>
              <a:t>Susan Barnes Whyte</a:t>
            </a:r>
            <a:br>
              <a:rPr lang="en-US" dirty="0" smtClean="0"/>
            </a:br>
            <a:r>
              <a:rPr lang="en-US" dirty="0" smtClean="0"/>
              <a:t>Library and Media Services Director</a:t>
            </a:r>
            <a:br>
              <a:rPr lang="en-US" dirty="0" smtClean="0"/>
            </a:br>
            <a:r>
              <a:rPr lang="en-US" dirty="0" smtClean="0"/>
              <a:t>Linfield College</a:t>
            </a:r>
            <a:br>
              <a:rPr lang="en-US" dirty="0" smtClean="0"/>
            </a:br>
            <a:r>
              <a:rPr lang="en-US" dirty="0" smtClean="0">
                <a:hlinkClick r:id="rId5"/>
              </a:rPr>
              <a:t>503-883-2517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6"/>
              </a:rPr>
              <a:t>swhyte@linfield.edu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40484-B26D-42AD-A036-43BB9DBDC5E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86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 should be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user-centric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preferably focusing on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 population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articulating specifically 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the user is able to do as an outcome of the performance indicator.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outcome examples provided follow a simple pattern: population, action (verb),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object (what the population does).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+</a:t>
            </a:r>
            <a:r>
              <a:rPr lang="en-US" dirty="0" smtClean="0"/>
              <a:t>/-: can</a:t>
            </a:r>
            <a:r>
              <a:rPr lang="en-US" baseline="0" dirty="0" smtClean="0"/>
              <a:t> toss some out, can add some specific to our library</a:t>
            </a:r>
            <a:endParaRPr lang="en-US" dirty="0" smtClean="0"/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Impact (vs. just # of volumes – if the data doesn’t lead to impact/change, it isn’t meaningful assessment)</a:t>
            </a:r>
          </a:p>
          <a:p>
            <a:endParaRPr lang="en-US" dirty="0" smtClean="0"/>
          </a:p>
          <a:p>
            <a:r>
              <a:rPr lang="en-US" dirty="0" smtClean="0"/>
              <a:t>Not</a:t>
            </a:r>
            <a:r>
              <a:rPr lang="en-US" baseline="0" dirty="0" smtClean="0"/>
              <a:t> all evidence requires assessment: for example:</a:t>
            </a:r>
            <a:br>
              <a:rPr lang="en-US" baseline="0" dirty="0" smtClean="0"/>
            </a:br>
            <a:endParaRPr lang="en-US" baseline="0" dirty="0" smtClean="0"/>
          </a:p>
          <a:p>
            <a:r>
              <a:rPr lang="en-US" sz="2400" dirty="0" smtClean="0"/>
              <a:t>For each </a:t>
            </a:r>
            <a:r>
              <a:rPr lang="en-US" sz="2400" b="1" dirty="0" smtClean="0"/>
              <a:t>outcome</a:t>
            </a:r>
            <a:r>
              <a:rPr lang="en-US" sz="2400" dirty="0" smtClean="0"/>
              <a:t>, identify </a:t>
            </a:r>
            <a:r>
              <a:rPr lang="en-US" sz="2400" b="1" dirty="0" smtClean="0"/>
              <a:t>evidence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Some but not all evidence will require </a:t>
            </a:r>
            <a:r>
              <a:rPr lang="en-US" sz="2000" b="1" dirty="0" smtClean="0"/>
              <a:t>assessment/data</a:t>
            </a:r>
            <a:r>
              <a:rPr lang="en-US" sz="2000" dirty="0" smtClean="0"/>
              <a:t> gathering</a:t>
            </a:r>
          </a:p>
          <a:p>
            <a:pPr lvl="1"/>
            <a:r>
              <a:rPr lang="en-US" sz="2000" dirty="0" smtClean="0"/>
              <a:t>We already have more data than we think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P.10 Professional Values: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Libraries advance professional values of intellectual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freedom, intellectual property rights and values, user privacy and confidentiality,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collaboration, and user-centered service.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2.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2.1 The library resists all efforts to censor library resources (our censorship display)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2.2.2 The library protects each library user’s right to privacy and confidentiality (ILS protections: III Sierra-no checkout history recorded; purging of patron records; creation of standard policy for NSA/FBI inquiries)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2.2.4 The library supports academic integrity and deters plagiarism through policy and education (included in library instruction? Document it)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Discovery</a:t>
            </a:r>
          </a:p>
          <a:p>
            <a:endParaRPr lang="en-US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LibGuides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8. Personnel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8.8.2 Library personnel have education and experience sufficient to their positions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 needs of the organization (gather CV’s; page from student training manual)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40484-B26D-42AD-A036-43BB9DBDC5E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019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Guerrilla = </a:t>
            </a:r>
            <a:r>
              <a:rPr lang="en-US" dirty="0" smtClean="0"/>
              <a:t>achievable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Must cover all 9 standards in cycle (see </a:t>
            </a:r>
            <a:r>
              <a:rPr lang="en-US" dirty="0" err="1" smtClean="0"/>
              <a:t>Jadlos</a:t>
            </a:r>
            <a:r>
              <a:rPr lang="en-US" baseline="0" dirty="0" smtClean="0"/>
              <a:t> example)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Melissa Jadlos, Library Director, 2012 Library Journal Mover and Shaker, Lavery Library, St. John Fisher</a:t>
            </a:r>
            <a:r>
              <a:rPr lang="en-US" baseline="0" dirty="0" smtClean="0"/>
              <a:t> College, Rochester, NY</a:t>
            </a:r>
          </a:p>
          <a:p>
            <a:endParaRPr lang="en-US" baseline="0" dirty="0" smtClean="0"/>
          </a:p>
          <a:p>
            <a:r>
              <a:rPr lang="en-US" baseline="0" dirty="0" smtClean="0"/>
              <a:t>10-15 years: that’s okay with accreditation and assessment experts. It’s just important to show that you’re working on it. Might not revisit a principle until 2017 – way ok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Assessment Fridays – but we can have monthly assessment reports or another mechanism</a:t>
            </a:r>
          </a:p>
          <a:p>
            <a:endParaRPr lang="en-US" baseline="0" dirty="0" smtClean="0"/>
          </a:p>
          <a:p>
            <a:r>
              <a:rPr lang="en-US" baseline="0" dirty="0" smtClean="0"/>
              <a:t>2016 HLC visit – nice, ties to our strategic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40484-B26D-42AD-A036-43BB9DBDC5E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94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 the impact of what you did. As</a:t>
            </a:r>
            <a:r>
              <a:rPr lang="en-US" baseline="0" dirty="0" smtClean="0"/>
              <a:t> a result of assessment, we now do this. </a:t>
            </a:r>
          </a:p>
          <a:p>
            <a:r>
              <a:rPr lang="en-US" baseline="0" dirty="0" smtClean="0"/>
              <a:t>Assess, test, analyze, make changes based on results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 a weakness, document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40484-B26D-42AD-A036-43BB9DBDC5E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92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to visiting accrediting agency</a:t>
            </a:r>
          </a:p>
          <a:p>
            <a:r>
              <a:rPr lang="en-US" dirty="0" smtClean="0"/>
              <a:t>Print it – not just electronic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40484-B26D-42AD-A036-43BB9DBDC5E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72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3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6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666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96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6242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65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035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7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8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0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9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97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07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3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8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78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98119-A77F-4691-8F06-46BA506F592F}" type="datetimeFigureOut">
              <a:rPr lang="en-US" smtClean="0"/>
              <a:t>11/17/16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6894B33-2633-4395-A5C7-DB42B987C9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9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e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dirty="0" smtClean="0"/>
              <a:t>“Guerrilla Assessment”: </a:t>
            </a:r>
            <a:r>
              <a:rPr lang="en-US" dirty="0" smtClean="0"/>
              <a:t>Make It Manageable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6639" y="5091749"/>
            <a:ext cx="8915399" cy="1126283"/>
          </a:xfrm>
        </p:spPr>
        <p:txBody>
          <a:bodyPr/>
          <a:lstStyle/>
          <a:p>
            <a:r>
              <a:rPr lang="en-US" dirty="0" smtClean="0"/>
              <a:t>Carol Smith, University Librarian, Colorado School of Mines</a:t>
            </a:r>
          </a:p>
          <a:p>
            <a:r>
              <a:rPr lang="en-US" dirty="0" smtClean="0"/>
              <a:t>Library Assessments Workshop, November 18,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e the chang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86" b="11586"/>
          <a:stretch>
            <a:fillRect/>
          </a:stretch>
        </p:blipFill>
        <p:spPr>
          <a:xfrm>
            <a:off x="1998238" y="692606"/>
            <a:ext cx="9949726" cy="5733140"/>
          </a:xfrm>
        </p:spPr>
      </p:pic>
    </p:spTree>
    <p:extLst>
      <p:ext uri="{BB962C8B-B14F-4D97-AF65-F5344CB8AC3E}">
        <p14:creationId xmlns:p14="http://schemas.microsoft.com/office/powerpoint/2010/main" val="1145882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CLDMP-2013-2014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2948" r="-102948"/>
          <a:stretch>
            <a:fillRect/>
          </a:stretch>
        </p:blipFill>
        <p:spPr>
          <a:xfrm>
            <a:off x="-2410538" y="544232"/>
            <a:ext cx="14146716" cy="5995225"/>
          </a:xfrm>
        </p:spPr>
      </p:pic>
      <p:sp>
        <p:nvSpPr>
          <p:cNvPr id="5" name="TextBox 4"/>
          <p:cNvSpPr txBox="1"/>
          <p:nvPr/>
        </p:nvSpPr>
        <p:spPr>
          <a:xfrm>
            <a:off x="7464886" y="6116156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7C240C"/>
                </a:solidFill>
              </a:rPr>
              <a:t>http://</a:t>
            </a:r>
            <a:r>
              <a:rPr lang="en-US" i="1" dirty="0" err="1">
                <a:solidFill>
                  <a:srgbClr val="7C240C"/>
                </a:solidFill>
              </a:rPr>
              <a:t>acrl.ala.org</a:t>
            </a:r>
            <a:r>
              <a:rPr lang="en-US" i="1" dirty="0">
                <a:solidFill>
                  <a:srgbClr val="7C240C"/>
                </a:solidFill>
              </a:rPr>
              <a:t>/</a:t>
            </a:r>
            <a:r>
              <a:rPr lang="en-US" i="1" dirty="0" err="1">
                <a:solidFill>
                  <a:srgbClr val="7C240C"/>
                </a:solidFill>
              </a:rPr>
              <a:t>dirmentoring</a:t>
            </a:r>
            <a:r>
              <a:rPr lang="en-US" i="1" dirty="0">
                <a:solidFill>
                  <a:srgbClr val="7C240C"/>
                </a:solidFill>
              </a:rPr>
              <a:t>/</a:t>
            </a:r>
            <a:endParaRPr lang="en-US" i="1" dirty="0" smtClean="0">
              <a:solidFill>
                <a:srgbClr val="7C240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1656" y="669601"/>
            <a:ext cx="457048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C240C"/>
                </a:solidFill>
              </a:rPr>
              <a:t>ACRL College Library Director </a:t>
            </a:r>
            <a:br>
              <a:rPr lang="en-US" sz="2400" b="1" dirty="0" smtClean="0">
                <a:solidFill>
                  <a:srgbClr val="7C240C"/>
                </a:solidFill>
              </a:rPr>
            </a:br>
            <a:r>
              <a:rPr lang="en-US" sz="2400" b="1" dirty="0" smtClean="0">
                <a:solidFill>
                  <a:srgbClr val="7C240C"/>
                </a:solidFill>
              </a:rPr>
              <a:t>Mentoring Program</a:t>
            </a:r>
          </a:p>
          <a:p>
            <a:pPr algn="ctr"/>
            <a:r>
              <a:rPr lang="en-US" sz="2400" b="1" dirty="0" smtClean="0">
                <a:solidFill>
                  <a:srgbClr val="7C240C"/>
                </a:solidFill>
              </a:rPr>
              <a:t>2013 Cohort</a:t>
            </a:r>
            <a:endParaRPr lang="en-US" sz="2400" b="1" dirty="0" smtClean="0">
              <a:solidFill>
                <a:srgbClr val="7C240C"/>
              </a:solidFill>
            </a:endParaRPr>
          </a:p>
        </p:txBody>
      </p:sp>
      <p:pic>
        <p:nvPicPr>
          <p:cNvPr id="8" name="Picture 7" descr="barneswhyt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950" y="2326344"/>
            <a:ext cx="1543315" cy="1558748"/>
          </a:xfrm>
          <a:prstGeom prst="rect">
            <a:avLst/>
          </a:prstGeom>
        </p:spPr>
      </p:pic>
      <p:pic>
        <p:nvPicPr>
          <p:cNvPr id="9" name="Picture 8" descr="melissa jadlo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163" y="2288620"/>
            <a:ext cx="1591857" cy="159185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00261" y="4268260"/>
            <a:ext cx="4544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7C240C"/>
                </a:solidFill>
              </a:rPr>
              <a:t>Susan Barnes Whyte / Linfield College</a:t>
            </a:r>
          </a:p>
          <a:p>
            <a:pPr algn="ctr"/>
            <a:r>
              <a:rPr lang="en-US" dirty="0" smtClean="0">
                <a:solidFill>
                  <a:srgbClr val="7C240C"/>
                </a:solidFill>
              </a:rPr>
              <a:t>Melissa </a:t>
            </a:r>
            <a:r>
              <a:rPr lang="en-US" dirty="0" err="1" smtClean="0">
                <a:solidFill>
                  <a:srgbClr val="7C240C"/>
                </a:solidFill>
              </a:rPr>
              <a:t>Jadlos</a:t>
            </a:r>
            <a:r>
              <a:rPr lang="en-US" dirty="0" smtClean="0">
                <a:solidFill>
                  <a:srgbClr val="7C240C"/>
                </a:solidFill>
              </a:rPr>
              <a:t> / St. John Fisher College</a:t>
            </a:r>
          </a:p>
        </p:txBody>
      </p:sp>
    </p:spTree>
    <p:extLst>
      <p:ext uri="{BB962C8B-B14F-4D97-AF65-F5344CB8AC3E}">
        <p14:creationId xmlns:p14="http://schemas.microsoft.com/office/powerpoint/2010/main" val="3781726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2463" y="309735"/>
            <a:ext cx="8911687" cy="1280890"/>
          </a:xfrm>
        </p:spPr>
        <p:txBody>
          <a:bodyPr/>
          <a:lstStyle/>
          <a:p>
            <a:pPr algn="ctr"/>
            <a:r>
              <a:rPr lang="en-US" dirty="0" smtClean="0"/>
              <a:t>ACRL Standards for Libraries </a:t>
            </a:r>
            <a:br>
              <a:rPr lang="en-US" dirty="0" smtClean="0"/>
            </a:br>
            <a:r>
              <a:rPr lang="en-US" dirty="0" smtClean="0"/>
              <a:t>in Higher Education (2011)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2928185"/>
            <a:ext cx="8915400" cy="37435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dirty="0"/>
          </a:p>
          <a:p>
            <a:r>
              <a:rPr lang="en-US" sz="2400" dirty="0" smtClean="0"/>
              <a:t>9 </a:t>
            </a:r>
            <a:r>
              <a:rPr lang="en-US" sz="2400" b="1" dirty="0" smtClean="0"/>
              <a:t>Principles</a:t>
            </a:r>
            <a:r>
              <a:rPr lang="en-US" sz="2400" dirty="0" smtClean="0"/>
              <a:t> (standards)</a:t>
            </a:r>
          </a:p>
          <a:p>
            <a:pPr lvl="1"/>
            <a:r>
              <a:rPr lang="en-US" sz="2000" dirty="0" smtClean="0"/>
              <a:t>57(+/-) associated </a:t>
            </a:r>
            <a:r>
              <a:rPr lang="en-US" sz="2000" b="1" dirty="0" smtClean="0"/>
              <a:t>Performance Indicators </a:t>
            </a:r>
            <a:r>
              <a:rPr lang="en-US" sz="2000" i="1" dirty="0" smtClean="0">
                <a:solidFill>
                  <a:srgbClr val="7C240C"/>
                </a:solidFill>
              </a:rPr>
              <a:t>(library</a:t>
            </a:r>
            <a:r>
              <a:rPr lang="en-US" sz="2000" i="1" dirty="0" smtClean="0">
                <a:solidFill>
                  <a:srgbClr val="7C240C"/>
                </a:solidFill>
              </a:rPr>
              <a:t>-</a:t>
            </a:r>
            <a:r>
              <a:rPr lang="en-US" sz="2000" i="1" dirty="0" smtClean="0">
                <a:solidFill>
                  <a:srgbClr val="7C240C"/>
                </a:solidFill>
              </a:rPr>
              <a:t>centered) </a:t>
            </a:r>
            <a:endParaRPr lang="en-US" sz="2000" i="1" dirty="0" smtClean="0">
              <a:solidFill>
                <a:srgbClr val="7C240C"/>
              </a:solidFill>
            </a:endParaRPr>
          </a:p>
          <a:p>
            <a:pPr lvl="2"/>
            <a:r>
              <a:rPr lang="en-US" sz="1800" b="1" dirty="0" smtClean="0"/>
              <a:t>Outcomes</a:t>
            </a:r>
            <a:r>
              <a:rPr lang="en-US" sz="1800" dirty="0" smtClean="0"/>
              <a:t>: measurable ways in which library users are changed as a result of their contact with the library’s resources and </a:t>
            </a:r>
            <a:r>
              <a:rPr lang="en-US" sz="1800" dirty="0" smtClean="0"/>
              <a:t>programs </a:t>
            </a:r>
            <a:r>
              <a:rPr lang="en-US" sz="1800" i="1" dirty="0" smtClean="0">
                <a:solidFill>
                  <a:srgbClr val="7C240C"/>
                </a:solidFill>
              </a:rPr>
              <a:t>(user-centered)</a:t>
            </a:r>
            <a:r>
              <a:rPr lang="en-US" sz="1800" i="1" dirty="0" smtClean="0"/>
              <a:t>.</a:t>
            </a:r>
            <a:endParaRPr lang="en-US" sz="1800" i="1" dirty="0" smtClean="0"/>
          </a:p>
          <a:p>
            <a:pPr lvl="3"/>
            <a:r>
              <a:rPr lang="en-US" sz="1600" b="1" dirty="0" smtClean="0"/>
              <a:t>Assessment: </a:t>
            </a:r>
            <a:r>
              <a:rPr lang="en-US" sz="1600" dirty="0" smtClean="0"/>
              <a:t>Gathering of qualitative and quantitative data to determine success of desired outcomes.</a:t>
            </a:r>
          </a:p>
          <a:p>
            <a:pPr lvl="4"/>
            <a:r>
              <a:rPr lang="en-US" sz="1600" b="1" dirty="0" smtClean="0"/>
              <a:t>Evidence: </a:t>
            </a:r>
            <a:r>
              <a:rPr lang="en-US" sz="1600" dirty="0" smtClean="0"/>
              <a:t>Demonstration of degree of success in desired outcomes (not all evidence requires assessment)</a:t>
            </a:r>
            <a:endParaRPr lang="en-US" sz="16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15362024"/>
              </p:ext>
            </p:extLst>
          </p:nvPr>
        </p:nvGraphicFramePr>
        <p:xfrm>
          <a:off x="1166128" y="2223913"/>
          <a:ext cx="10558000" cy="1422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58423" y="1609580"/>
            <a:ext cx="6378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http://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www.ala.org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acrl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/standards/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standardslibraries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064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inciple2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780" r="-41780"/>
          <a:stretch>
            <a:fillRect/>
          </a:stretch>
        </p:blipFill>
        <p:spPr>
          <a:xfrm>
            <a:off x="-261957" y="323949"/>
            <a:ext cx="14960007" cy="6338835"/>
          </a:xfrm>
        </p:spPr>
      </p:pic>
    </p:spTree>
    <p:extLst>
      <p:ext uri="{BB962C8B-B14F-4D97-AF65-F5344CB8AC3E}">
        <p14:creationId xmlns:p14="http://schemas.microsoft.com/office/powerpoint/2010/main" val="1923191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494530"/>
            <a:ext cx="8911687" cy="832157"/>
          </a:xfrm>
        </p:spPr>
        <p:txBody>
          <a:bodyPr/>
          <a:lstStyle/>
          <a:p>
            <a:pPr algn="ctr"/>
            <a:r>
              <a:rPr lang="en-US" dirty="0" smtClean="0"/>
              <a:t>Achievable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42885"/>
            <a:ext cx="8915400" cy="5615540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</a:pPr>
            <a:r>
              <a:rPr lang="en-US" sz="2400" u="sng" dirty="0" smtClean="0"/>
              <a:t>Impossible</a:t>
            </a:r>
            <a:r>
              <a:rPr lang="en-US" sz="2400" dirty="0" smtClean="0"/>
              <a:t> </a:t>
            </a:r>
            <a:r>
              <a:rPr lang="en-US" sz="2400" dirty="0" smtClean="0"/>
              <a:t>to assess everything continually (57+ performance indicators)</a:t>
            </a:r>
          </a:p>
          <a:p>
            <a:pPr>
              <a:spcAft>
                <a:spcPts val="400"/>
              </a:spcAft>
            </a:pPr>
            <a:r>
              <a:rPr lang="en-US" sz="2400" dirty="0" smtClean="0"/>
              <a:t>Don’t feel pressure; keep it simple</a:t>
            </a:r>
          </a:p>
          <a:p>
            <a:pPr>
              <a:spcAft>
                <a:spcPts val="400"/>
              </a:spcAft>
            </a:pPr>
            <a:r>
              <a:rPr lang="en-US" sz="2400" dirty="0" smtClean="0"/>
              <a:t>Break into small, achievable steps</a:t>
            </a:r>
          </a:p>
          <a:p>
            <a:pPr lvl="1">
              <a:spcAft>
                <a:spcPts val="400"/>
              </a:spcAft>
            </a:pPr>
            <a:r>
              <a:rPr lang="en-US" sz="2000" b="1" dirty="0" smtClean="0">
                <a:solidFill>
                  <a:srgbClr val="7C240C"/>
                </a:solidFill>
              </a:rPr>
              <a:t>Address a limited # of performance indicators each </a:t>
            </a:r>
            <a:r>
              <a:rPr lang="en-US" sz="2000" b="1" dirty="0" smtClean="0">
                <a:solidFill>
                  <a:srgbClr val="7C240C"/>
                </a:solidFill>
              </a:rPr>
              <a:t>year </a:t>
            </a:r>
            <a:endParaRPr lang="en-US" sz="2000" b="1" dirty="0" smtClean="0">
              <a:solidFill>
                <a:srgbClr val="7C240C"/>
              </a:solidFill>
            </a:endParaRPr>
          </a:p>
          <a:p>
            <a:pPr lvl="2">
              <a:spcAft>
                <a:spcPts val="400"/>
              </a:spcAft>
            </a:pPr>
            <a:r>
              <a:rPr lang="en-US" sz="1800" dirty="0" smtClean="0"/>
              <a:t>4/year (</a:t>
            </a:r>
            <a:r>
              <a:rPr lang="en-US" sz="1800" dirty="0" err="1" smtClean="0"/>
              <a:t>Jadlos</a:t>
            </a:r>
            <a:r>
              <a:rPr lang="en-US" sz="1800" dirty="0" smtClean="0"/>
              <a:t>)</a:t>
            </a:r>
            <a:r>
              <a:rPr lang="en-US" sz="1800" dirty="0"/>
              <a:t> </a:t>
            </a:r>
            <a:r>
              <a:rPr lang="en-US" sz="1800" dirty="0" smtClean="0"/>
              <a:t>= </a:t>
            </a:r>
            <a:r>
              <a:rPr lang="en-US" sz="1800" dirty="0" smtClean="0"/>
              <a:t>14 </a:t>
            </a:r>
            <a:r>
              <a:rPr lang="en-US" sz="1800" dirty="0" smtClean="0"/>
              <a:t>years to assess all 57 indicators</a:t>
            </a:r>
          </a:p>
          <a:p>
            <a:pPr lvl="2">
              <a:spcAft>
                <a:spcPts val="400"/>
              </a:spcAft>
            </a:pPr>
            <a:r>
              <a:rPr lang="en-US" sz="1800" dirty="0" smtClean="0"/>
              <a:t>6/year (1/librarian</a:t>
            </a:r>
            <a:r>
              <a:rPr lang="en-US" sz="1800" dirty="0" smtClean="0"/>
              <a:t>)</a:t>
            </a:r>
            <a:r>
              <a:rPr lang="en-US" sz="1800" dirty="0"/>
              <a:t> </a:t>
            </a:r>
            <a:r>
              <a:rPr lang="en-US" sz="1800" dirty="0" smtClean="0"/>
              <a:t>= </a:t>
            </a:r>
            <a:r>
              <a:rPr lang="en-US" sz="1800" dirty="0" smtClean="0"/>
              <a:t>10 </a:t>
            </a:r>
            <a:r>
              <a:rPr lang="en-US" sz="1800" dirty="0" smtClean="0"/>
              <a:t>years to assess all 57 </a:t>
            </a:r>
            <a:r>
              <a:rPr lang="en-US" sz="1800" dirty="0" smtClean="0"/>
              <a:t>indicators</a:t>
            </a:r>
          </a:p>
          <a:p>
            <a:pPr lvl="2">
              <a:spcAft>
                <a:spcPts val="400"/>
              </a:spcAft>
            </a:pPr>
            <a:r>
              <a:rPr lang="en-US" sz="1800" dirty="0" smtClean="0"/>
              <a:t>Select </a:t>
            </a:r>
            <a:r>
              <a:rPr lang="en-US" sz="1800" dirty="0" err="1" smtClean="0"/>
              <a:t>indiators</a:t>
            </a:r>
            <a:r>
              <a:rPr lang="en-US" sz="1800" dirty="0" smtClean="0"/>
              <a:t> that align with strategic plan objectives</a:t>
            </a:r>
            <a:endParaRPr lang="en-US" sz="1800" dirty="0" smtClean="0"/>
          </a:p>
          <a:p>
            <a:pPr>
              <a:spcAft>
                <a:spcPts val="400"/>
              </a:spcAft>
            </a:pPr>
            <a:r>
              <a:rPr lang="en-US" sz="2400" dirty="0"/>
              <a:t>Create a cycle timed with accreditation cycle </a:t>
            </a:r>
            <a:endParaRPr lang="en-US" sz="2400" dirty="0"/>
          </a:p>
          <a:p>
            <a:pPr lvl="1">
              <a:spcAft>
                <a:spcPts val="400"/>
              </a:spcAft>
            </a:pPr>
            <a:r>
              <a:rPr lang="en-US" b="1" dirty="0" smtClean="0"/>
              <a:t>For accreditation, only </a:t>
            </a:r>
            <a:r>
              <a:rPr lang="en-US" b="1" dirty="0" smtClean="0"/>
              <a:t>need to look at one indicator when assessing a standard, not all. </a:t>
            </a:r>
            <a:r>
              <a:rPr lang="en-US" dirty="0" smtClean="0"/>
              <a:t>Try to review all standards by end of accreditation cycle.</a:t>
            </a:r>
            <a:endParaRPr lang="en-US" dirty="0"/>
          </a:p>
          <a:p>
            <a:pPr>
              <a:spcAft>
                <a:spcPts val="400"/>
              </a:spcAft>
            </a:pPr>
            <a:r>
              <a:rPr lang="en-US" sz="2400" dirty="0" smtClean="0"/>
              <a:t>Meet/review </a:t>
            </a:r>
            <a:r>
              <a:rPr lang="en-US" sz="2400" dirty="0" smtClean="0"/>
              <a:t>regularly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10617372" y="3187657"/>
            <a:ext cx="670639" cy="670639"/>
          </a:xfrm>
          <a:prstGeom prst="star5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9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21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Meaningful Assessment:</a:t>
            </a:r>
            <a:br>
              <a:rPr lang="en-US" dirty="0" smtClean="0"/>
            </a:br>
            <a:r>
              <a:rPr lang="en-US" dirty="0" smtClean="0"/>
              <a:t>Close the loop for continuous improvement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47132880"/>
              </p:ext>
            </p:extLst>
          </p:nvPr>
        </p:nvGraphicFramePr>
        <p:xfrm>
          <a:off x="3691466" y="2020711"/>
          <a:ext cx="6489968" cy="4422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78030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2157"/>
          </a:xfrm>
        </p:spPr>
        <p:txBody>
          <a:bodyPr/>
          <a:lstStyle/>
          <a:p>
            <a:pPr algn="ctr"/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25531"/>
            <a:ext cx="8915400" cy="4368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Include </a:t>
            </a:r>
            <a:r>
              <a:rPr lang="en-US" sz="2400" dirty="0" smtClean="0"/>
              <a:t>assessment efforts in annual library reports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/>
              <a:t>C</a:t>
            </a:r>
            <a:r>
              <a:rPr lang="en-US" sz="2400" dirty="0" smtClean="0"/>
              <a:t>ollect </a:t>
            </a:r>
            <a:r>
              <a:rPr lang="en-US" sz="2400" dirty="0" smtClean="0"/>
              <a:t>ongoing assessment efforts in a binder for HLC visits:</a:t>
            </a:r>
          </a:p>
          <a:p>
            <a:pPr lvl="1"/>
            <a:r>
              <a:rPr lang="en-US" sz="2000" dirty="0" smtClean="0"/>
              <a:t>1 page summary about the library</a:t>
            </a:r>
          </a:p>
          <a:p>
            <a:pPr lvl="1"/>
            <a:r>
              <a:rPr lang="en-US" sz="2000" dirty="0" smtClean="0"/>
              <a:t>1 page summary of overall assessment process followed</a:t>
            </a:r>
          </a:p>
          <a:p>
            <a:pPr lvl="1"/>
            <a:r>
              <a:rPr lang="en-US" sz="2000" dirty="0" smtClean="0"/>
              <a:t>Copy of ACRL Standards document</a:t>
            </a:r>
          </a:p>
          <a:p>
            <a:pPr lvl="1"/>
            <a:r>
              <a:rPr lang="en-US" sz="2000" dirty="0" smtClean="0"/>
              <a:t>1 tab for each standard</a:t>
            </a:r>
          </a:p>
          <a:p>
            <a:pPr lvl="2"/>
            <a:r>
              <a:rPr lang="en-US" sz="1800" dirty="0" smtClean="0"/>
              <a:t>1 page summary of each performance indicator assessed</a:t>
            </a:r>
          </a:p>
          <a:p>
            <a:pPr lvl="3"/>
            <a:r>
              <a:rPr lang="en-US" sz="1600" dirty="0" smtClean="0"/>
              <a:t>Evidence for each performance indicator</a:t>
            </a:r>
          </a:p>
        </p:txBody>
      </p:sp>
    </p:spTree>
    <p:extLst>
      <p:ext uri="{BB962C8B-B14F-4D97-AF65-F5344CB8AC3E}">
        <p14:creationId xmlns:p14="http://schemas.microsoft.com/office/powerpoint/2010/main" val="4292380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4276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7C240C"/>
                </a:solidFill>
              </a:rPr>
              <a:t>Carol E. Smith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7C240C"/>
                </a:solidFill>
              </a:rPr>
              <a:t>Colorado School of </a:t>
            </a:r>
            <a:r>
              <a:rPr lang="en-US" sz="4000" b="1" dirty="0" err="1" smtClean="0">
                <a:solidFill>
                  <a:srgbClr val="7C240C"/>
                </a:solidFill>
              </a:rPr>
              <a:t>MInes</a:t>
            </a:r>
            <a:endParaRPr lang="en-US" sz="4000" b="1" dirty="0" smtClean="0">
              <a:solidFill>
                <a:srgbClr val="7C240C"/>
              </a:solidFill>
            </a:endParaRPr>
          </a:p>
          <a:p>
            <a:pPr marL="0" indent="0" algn="ctr">
              <a:buNone/>
            </a:pPr>
            <a:r>
              <a:rPr lang="en-US" sz="4000" b="1" dirty="0" err="1" smtClean="0">
                <a:solidFill>
                  <a:srgbClr val="7C240C"/>
                </a:solidFill>
              </a:rPr>
              <a:t>cesmith@mines.edu</a:t>
            </a:r>
            <a:endParaRPr lang="en-US" sz="4000" b="1" dirty="0">
              <a:solidFill>
                <a:srgbClr val="7C2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9900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buFont typeface="Arial" panose="020B0604020202020204" pitchFamily="34" charset="0"/>
          <a:buChar char="•"/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1166</TotalTime>
  <Words>535</Words>
  <Application>Microsoft Macintosh PowerPoint</Application>
  <PresentationFormat>Custom</PresentationFormat>
  <Paragraphs>121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Wisp</vt:lpstr>
      <vt:lpstr>“Guerrilla Assessment”: Make It Manageable</vt:lpstr>
      <vt:lpstr>PowerPoint Presentation</vt:lpstr>
      <vt:lpstr>PowerPoint Presentation</vt:lpstr>
      <vt:lpstr>ACRL Standards for Libraries  in Higher Education (2011)</vt:lpstr>
      <vt:lpstr>PowerPoint Presentation</vt:lpstr>
      <vt:lpstr>Achievable Assessment</vt:lpstr>
      <vt:lpstr>Meaningful Assessment: Close the loop for continuous improvement</vt:lpstr>
      <vt:lpstr>Deliverables</vt:lpstr>
      <vt:lpstr>PowerPoint Presentation</vt:lpstr>
    </vt:vector>
  </TitlesOfParts>
  <Company>Adams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Planning</dc:title>
  <dc:creator>carolsmith</dc:creator>
  <cp:lastModifiedBy>Carol Smith</cp:lastModifiedBy>
  <cp:revision>54</cp:revision>
  <cp:lastPrinted>2014-02-18T18:13:00Z</cp:lastPrinted>
  <dcterms:created xsi:type="dcterms:W3CDTF">2013-12-02T16:40:58Z</dcterms:created>
  <dcterms:modified xsi:type="dcterms:W3CDTF">2016-11-18T16:34:06Z</dcterms:modified>
</cp:coreProperties>
</file>