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3"/>
    <a:srgbClr val="8FAADC"/>
    <a:srgbClr val="7F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o365coloradoedu-my.sharepoint.com/personal/gerkej_colorado_edu/Documents/Business%20Space%20Study/2015_ActivitiesQues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Analysis!$J$2</c:f>
              <c:strCache>
                <c:ptCount val="1"/>
                <c:pt idx="0">
                  <c:v>Coffee Shop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Analysis!$I$3:$I$5</c:f>
              <c:strCache>
                <c:ptCount val="3"/>
                <c:pt idx="0">
                  <c:v>Academic Work</c:v>
                </c:pt>
                <c:pt idx="1">
                  <c:v>Sleeping</c:v>
                </c:pt>
                <c:pt idx="2">
                  <c:v>Break between Classes</c:v>
                </c:pt>
              </c:strCache>
            </c:strRef>
          </c:cat>
          <c:val>
            <c:numRef>
              <c:f>Analysis!$J$3:$J$5</c:f>
              <c:numCache>
                <c:formatCode>0.00%</c:formatCode>
                <c:ptCount val="3"/>
                <c:pt idx="0">
                  <c:v>0.92589999999999995</c:v>
                </c:pt>
                <c:pt idx="1">
                  <c:v>5.9299999999999999E-2</c:v>
                </c:pt>
                <c:pt idx="2">
                  <c:v>0.67410000000000003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22-4A2C-9C45-E4372EFE0F33}"/>
            </c:ext>
          </c:extLst>
        </c:ser>
        <c:ser>
          <c:idx val="1"/>
          <c:order val="1"/>
          <c:tx>
            <c:strRef>
              <c:f>Analysis!$K$2</c:f>
              <c:strCache>
                <c:ptCount val="1"/>
                <c:pt idx="0">
                  <c:v>No Coffee Shop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Analysis!$I$3:$I$5</c:f>
              <c:strCache>
                <c:ptCount val="3"/>
                <c:pt idx="0">
                  <c:v>Academic Work</c:v>
                </c:pt>
                <c:pt idx="1">
                  <c:v>Sleeping</c:v>
                </c:pt>
                <c:pt idx="2">
                  <c:v>Break between Classes</c:v>
                </c:pt>
              </c:strCache>
            </c:strRef>
          </c:cat>
          <c:val>
            <c:numRef>
              <c:f>Analysis!$K$3:$K$5</c:f>
              <c:numCache>
                <c:formatCode>0.00%</c:formatCode>
                <c:ptCount val="3"/>
                <c:pt idx="0">
                  <c:v>0.9</c:v>
                </c:pt>
                <c:pt idx="1">
                  <c:v>0.1333</c:v>
                </c:pt>
                <c:pt idx="2">
                  <c:v>0.26669999999999999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22-4A2C-9C45-E4372EFE0F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4139112"/>
        <c:axId val="394138328"/>
      </c:barChart>
      <c:catAx>
        <c:axId val="394139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138328"/>
        <c:crosses val="autoZero"/>
        <c:auto val="1"/>
        <c:lblAlgn val="ctr"/>
        <c:lblOffset val="100"/>
        <c:noMultiLvlLbl val="0"/>
      </c:catAx>
      <c:valAx>
        <c:axId val="39413832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94139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DF06-4578-4E93-8906-F900853ED3B3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A5D6-983B-4096-9E5C-EDC0BE3A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3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DF06-4578-4E93-8906-F900853ED3B3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A5D6-983B-4096-9E5C-EDC0BE3A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3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DF06-4578-4E93-8906-F900853ED3B3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A5D6-983B-4096-9E5C-EDC0BE3A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DF06-4578-4E93-8906-F900853ED3B3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A5D6-983B-4096-9E5C-EDC0BE3A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2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DF06-4578-4E93-8906-F900853ED3B3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A5D6-983B-4096-9E5C-EDC0BE3A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8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DF06-4578-4E93-8906-F900853ED3B3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A5D6-983B-4096-9E5C-EDC0BE3A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7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DF06-4578-4E93-8906-F900853ED3B3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A5D6-983B-4096-9E5C-EDC0BE3A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5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DF06-4578-4E93-8906-F900853ED3B3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A5D6-983B-4096-9E5C-EDC0BE3A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8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DF06-4578-4E93-8906-F900853ED3B3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A5D6-983B-4096-9E5C-EDC0BE3A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3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DF06-4578-4E93-8906-F900853ED3B3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A5D6-983B-4096-9E5C-EDC0BE3A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DF06-4578-4E93-8906-F900853ED3B3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A5D6-983B-4096-9E5C-EDC0BE3A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4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DF06-4578-4E93-8906-F900853ED3B3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DA5D6-983B-4096-9E5C-EDC0BE3A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9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5702" y="3091690"/>
            <a:ext cx="8562698" cy="3058271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FFF3"/>
                </a:solidFill>
                <a:latin typeface="Cambria" panose="02040503050406030204" pitchFamily="18" charset="0"/>
              </a:rPr>
              <a:t>Living without Coffee: How Losing a Coffee Shop Affects the Use of Library Space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2135" y="0"/>
            <a:ext cx="2959865" cy="16419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Jennie Gerke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Head of Business Library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Keith Teeter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Business Branch Operations Manager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1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Space Assessment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In-depth analysis every October for 2 weeks</a:t>
            </a:r>
          </a:p>
          <a:p>
            <a:r>
              <a:rPr lang="en-US" dirty="0" smtClean="0"/>
              <a:t>Hourly Gate Counts </a:t>
            </a:r>
          </a:p>
          <a:p>
            <a:r>
              <a:rPr lang="en-US" dirty="0" smtClean="0"/>
              <a:t>Head Counts every two hours</a:t>
            </a:r>
          </a:p>
          <a:p>
            <a:r>
              <a:rPr lang="en-US" dirty="0" smtClean="0"/>
              <a:t>Hourly Interaction Counts (reference &amp; circulation)</a:t>
            </a:r>
          </a:p>
          <a:p>
            <a:r>
              <a:rPr lang="en-US" dirty="0" smtClean="0"/>
              <a:t>Surveys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4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74811" y="1385046"/>
            <a:ext cx="11879823" cy="5472953"/>
          </a:xfrm>
        </p:spPr>
        <p:txBody>
          <a:bodyPr>
            <a:normAutofit/>
          </a:bodyPr>
          <a:lstStyle/>
          <a:p>
            <a:pPr marL="0" indent="0" defTabSz="1508125">
              <a:buNone/>
            </a:pPr>
            <a:r>
              <a:rPr lang="en-US" dirty="0" smtClean="0"/>
              <a:t>		</a:t>
            </a:r>
          </a:p>
          <a:p>
            <a:pPr marL="0" indent="0" defTabSz="1508125">
              <a:buNone/>
              <a:tabLst>
                <a:tab pos="3482975" algn="l"/>
                <a:tab pos="8001000" algn="l"/>
              </a:tabLst>
            </a:pPr>
            <a:r>
              <a:rPr lang="en-US" dirty="0" smtClean="0"/>
              <a:t>Gate Counts:	18,510	13,660</a:t>
            </a:r>
          </a:p>
          <a:p>
            <a:pPr marL="0" indent="0" defTabSz="1458913">
              <a:buNone/>
              <a:tabLst>
                <a:tab pos="3482975" algn="l"/>
                <a:tab pos="8001000" algn="l"/>
              </a:tabLst>
            </a:pPr>
            <a:endParaRPr lang="en-US" dirty="0" smtClean="0"/>
          </a:p>
          <a:p>
            <a:pPr marL="0" indent="0" defTabSz="1458913">
              <a:buNone/>
              <a:tabLst>
                <a:tab pos="3482975" algn="l"/>
                <a:tab pos="8001000" algn="l"/>
              </a:tabLst>
            </a:pPr>
            <a:endParaRPr lang="en-US" dirty="0"/>
          </a:p>
          <a:p>
            <a:pPr marL="0" indent="0" defTabSz="1458913">
              <a:buNone/>
              <a:tabLst>
                <a:tab pos="3482975" algn="l"/>
                <a:tab pos="8001000" algn="l"/>
              </a:tabLst>
            </a:pPr>
            <a:r>
              <a:rPr lang="en-US" dirty="0" smtClean="0"/>
              <a:t>Head Counts:</a:t>
            </a:r>
            <a:r>
              <a:rPr lang="en-US" dirty="0"/>
              <a:t>	</a:t>
            </a:r>
            <a:r>
              <a:rPr lang="en-US" dirty="0" smtClean="0"/>
              <a:t>4,259 	3,642</a:t>
            </a:r>
            <a:r>
              <a:rPr lang="en-US" dirty="0"/>
              <a:t>	</a:t>
            </a:r>
            <a:endParaRPr lang="en-US" dirty="0" smtClean="0"/>
          </a:p>
          <a:p>
            <a:pPr marL="0" indent="0" defTabSz="1458913">
              <a:buNone/>
              <a:tabLst>
                <a:tab pos="3482975" algn="l"/>
                <a:tab pos="8001000" algn="l"/>
              </a:tabLst>
            </a:pPr>
            <a:endParaRPr lang="en-US" dirty="0"/>
          </a:p>
          <a:p>
            <a:pPr marL="0" indent="0" defTabSz="1458913">
              <a:buNone/>
              <a:tabLst>
                <a:tab pos="3482975" algn="l"/>
                <a:tab pos="8001000" algn="l"/>
              </a:tabLst>
            </a:pPr>
            <a:endParaRPr lang="en-US" dirty="0" smtClean="0"/>
          </a:p>
          <a:p>
            <a:pPr marL="0" indent="0" defTabSz="1458913">
              <a:buNone/>
              <a:tabLst>
                <a:tab pos="3482975" algn="l"/>
                <a:tab pos="8001000" algn="l"/>
              </a:tabLst>
            </a:pPr>
            <a:r>
              <a:rPr lang="en-US" dirty="0" smtClean="0"/>
              <a:t>Occupancy Rate: 	29%	25%</a:t>
            </a:r>
          </a:p>
          <a:p>
            <a:pPr marL="0" indent="0" defTabSz="836613">
              <a:buNone/>
            </a:pPr>
            <a:endParaRPr lang="en-US" dirty="0"/>
          </a:p>
          <a:p>
            <a:pPr marL="0" indent="0" defTabSz="836613">
              <a:buNone/>
            </a:pP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098041" y="2193412"/>
            <a:ext cx="2780441" cy="8604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67171" y="1713329"/>
            <a:ext cx="1184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-26.2%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478169" y="3163075"/>
            <a:ext cx="127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- 14.5%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706596" y="4748927"/>
            <a:ext cx="81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- 4%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959" y="127422"/>
            <a:ext cx="980628" cy="1004914"/>
          </a:xfrm>
          <a:prstGeom prst="rect">
            <a:avLst/>
          </a:prstGeom>
        </p:spPr>
      </p:pic>
      <p:pic>
        <p:nvPicPr>
          <p:cNvPr id="1026" name="Picture 2" descr="C:\Users\gerkej\AppData\Local\Temp\SNAGHTMLa349ed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551" y="20441"/>
            <a:ext cx="14668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Straight Connector 26"/>
          <p:cNvCxnSpPr/>
          <p:nvPr/>
        </p:nvCxnSpPr>
        <p:spPr>
          <a:xfrm flipV="1">
            <a:off x="5098040" y="3677691"/>
            <a:ext cx="2780441" cy="8604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098039" y="5267845"/>
            <a:ext cx="2780441" cy="8604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2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80F614EA-A3A3-44E6-A214-6234CFD622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74628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842" y="1663158"/>
            <a:ext cx="424080" cy="434583"/>
          </a:xfrm>
          <a:prstGeom prst="rect">
            <a:avLst/>
          </a:prstGeom>
        </p:spPr>
      </p:pic>
      <p:pic>
        <p:nvPicPr>
          <p:cNvPr id="4" name="Picture 2" descr="C:\Users\gerkej\AppData\Local\Temp\SNAGHTMLa349ed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010" y="958583"/>
            <a:ext cx="503331" cy="42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5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2175" y="4610994"/>
            <a:ext cx="9824563" cy="1325563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FFF3"/>
                </a:solidFill>
                <a:latin typeface="Cambria" panose="02040503050406030204" pitchFamily="18" charset="0"/>
                <a:ea typeface="Tahoma" panose="020B0604030504040204" pitchFamily="34" charset="0"/>
                <a:cs typeface="Arial" panose="020B0604020202020204" pitchFamily="34" charset="0"/>
              </a:rPr>
              <a:t>Questions?</a:t>
            </a:r>
            <a:endParaRPr lang="en-US" sz="7200" b="1" dirty="0">
              <a:solidFill>
                <a:srgbClr val="FFFFF3"/>
              </a:solidFill>
              <a:latin typeface="Cambria" panose="02040503050406030204" pitchFamily="18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54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55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Tahoma</vt:lpstr>
      <vt:lpstr>Office Theme</vt:lpstr>
      <vt:lpstr>Living without Coffee: How Losing a Coffee Shop Affects the Use of Library Space</vt:lpstr>
      <vt:lpstr>Annual Space Assessment</vt:lpstr>
      <vt:lpstr>PowerPoint Presentation</vt:lpstr>
      <vt:lpstr>PowerPoint Presentation</vt:lpstr>
      <vt:lpstr>Questions?</vt:lpstr>
    </vt:vector>
  </TitlesOfParts>
  <Company>University of Colorado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without Coffee: How Losing a Coffee Shop Affects the Use of Library Space</dc:title>
  <dc:creator>Jennie Gerke</dc:creator>
  <cp:lastModifiedBy>Jennifer</cp:lastModifiedBy>
  <cp:revision>25</cp:revision>
  <dcterms:created xsi:type="dcterms:W3CDTF">2016-11-11T22:28:01Z</dcterms:created>
  <dcterms:modified xsi:type="dcterms:W3CDTF">2016-11-18T15:19:01Z</dcterms:modified>
</cp:coreProperties>
</file>