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61" r:id="rId6"/>
    <p:sldId id="276" r:id="rId7"/>
    <p:sldId id="259" r:id="rId8"/>
    <p:sldId id="263" r:id="rId9"/>
    <p:sldId id="264" r:id="rId10"/>
    <p:sldId id="265" r:id="rId11"/>
    <p:sldId id="277" r:id="rId12"/>
    <p:sldId id="266" r:id="rId13"/>
    <p:sldId id="267" r:id="rId14"/>
    <p:sldId id="268" r:id="rId15"/>
    <p:sldId id="269" r:id="rId16"/>
    <p:sldId id="271" r:id="rId17"/>
    <p:sldId id="272" r:id="rId18"/>
    <p:sldId id="278" r:id="rId19"/>
    <p:sldId id="273" r:id="rId20"/>
    <p:sldId id="260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1082C1-800C-4F8E-8898-C0560733F2F5}" v="38" dt="2018-11-28T02:45:39.0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7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D88C-9903-4516-84A6-EDE19601F90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81B1-D7FB-4811-A0F5-C9DDE3DB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2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D88C-9903-4516-84A6-EDE19601F90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81B1-D7FB-4811-A0F5-C9DDE3DB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9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D88C-9903-4516-84A6-EDE19601F90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81B1-D7FB-4811-A0F5-C9DDE3DB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D88C-9903-4516-84A6-EDE19601F90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81B1-D7FB-4811-A0F5-C9DDE3DB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92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D88C-9903-4516-84A6-EDE19601F90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81B1-D7FB-4811-A0F5-C9DDE3DB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1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D88C-9903-4516-84A6-EDE19601F90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81B1-D7FB-4811-A0F5-C9DDE3DB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D88C-9903-4516-84A6-EDE19601F90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81B1-D7FB-4811-A0F5-C9DDE3DB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2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D88C-9903-4516-84A6-EDE19601F90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81B1-D7FB-4811-A0F5-C9DDE3DB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D88C-9903-4516-84A6-EDE19601F90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81B1-D7FB-4811-A0F5-C9DDE3DB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8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D88C-9903-4516-84A6-EDE19601F90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81B1-D7FB-4811-A0F5-C9DDE3DB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8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D88C-9903-4516-84A6-EDE19601F90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E81B1-D7FB-4811-A0F5-C9DDE3DB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0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3D88C-9903-4516-84A6-EDE19601F905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E81B1-D7FB-4811-A0F5-C9DDE3DB9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22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rkyspestnetwork.com/weekly-toons-2016.html" TargetMode="External"/><Relationship Id="rId13" Type="http://schemas.openxmlformats.org/officeDocument/2006/relationships/hyperlink" Target="http://www.lyponline.com/new-jersey/ramsey/photos/children-furniture-34" TargetMode="External"/><Relationship Id="rId18" Type="http://schemas.openxmlformats.org/officeDocument/2006/relationships/hyperlink" Target="https://www.thisiscolossal.com/2017/06/enchanting-libraries-by-photographer-thibaud-poirier/" TargetMode="External"/><Relationship Id="rId3" Type="http://schemas.openxmlformats.org/officeDocument/2006/relationships/hyperlink" Target="https://mobiusconsortium.org/bed-bugs-best-practices" TargetMode="External"/><Relationship Id="rId21" Type="http://schemas.openxmlformats.org/officeDocument/2006/relationships/hyperlink" Target="http://hudsonarealibrary.org/2012/02/love-your-library-buy-a-heart/love-your-library/" TargetMode="External"/><Relationship Id="rId7" Type="http://schemas.openxmlformats.org/officeDocument/2006/relationships/hyperlink" Target="https://www.differencebtw.com/difference-between-bed-bug-bites-and-mosquito-bites/" TargetMode="External"/><Relationship Id="rId12" Type="http://schemas.openxmlformats.org/officeDocument/2006/relationships/hyperlink" Target="http://creativelibraryconcepts.com/library-shelving/" TargetMode="External"/><Relationship Id="rId17" Type="http://schemas.openxmlformats.org/officeDocument/2006/relationships/hyperlink" Target="https://www.epa.gov/" TargetMode="External"/><Relationship Id="rId2" Type="http://schemas.openxmlformats.org/officeDocument/2006/relationships/hyperlink" Target="https://pestmax.com/bed-bugs/top-signs-you-have-bed-bugs/" TargetMode="External"/><Relationship Id="rId16" Type="http://schemas.openxmlformats.org/officeDocument/2006/relationships/hyperlink" Target="https://www.advancedk9bbs.com/" TargetMode="External"/><Relationship Id="rId20" Type="http://schemas.openxmlformats.org/officeDocument/2006/relationships/hyperlink" Target="https://studyqa.com/chemical-enginee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ttresssafe.com/where-do-bed-bugs-hide/" TargetMode="External"/><Relationship Id="rId11" Type="http://schemas.openxmlformats.org/officeDocument/2006/relationships/hyperlink" Target="https://www.schoolfurnishings.com/products/library/" TargetMode="External"/><Relationship Id="rId5" Type="http://schemas.openxmlformats.org/officeDocument/2006/relationships/hyperlink" Target="http://thebugskiller.com/how-to-detect-resolve-and-prevent-problems-with-a-bed-bug-infestation/" TargetMode="External"/><Relationship Id="rId15" Type="http://schemas.openxmlformats.org/officeDocument/2006/relationships/hyperlink" Target="https://npmapestworld.org/" TargetMode="External"/><Relationship Id="rId10" Type="http://schemas.openxmlformats.org/officeDocument/2006/relationships/hyperlink" Target="https://systemcenter.com/markets/education/library-furniture/" TargetMode="External"/><Relationship Id="rId19" Type="http://schemas.openxmlformats.org/officeDocument/2006/relationships/hyperlink" Target="https://www.dougsbugco.com/bedbugs/" TargetMode="External"/><Relationship Id="rId4" Type="http://schemas.openxmlformats.org/officeDocument/2006/relationships/hyperlink" Target="https://www.slideshare.net/vastateparks/bedbug-training" TargetMode="External"/><Relationship Id="rId9" Type="http://schemas.openxmlformats.org/officeDocument/2006/relationships/hyperlink" Target="http://www.greendogpestservice.com/services/" TargetMode="External"/><Relationship Id="rId14" Type="http://schemas.openxmlformats.org/officeDocument/2006/relationships/hyperlink" Target="http://www.pestworld.org/all-things-bed-bugs/history-of-bed-bugs/" TargetMode="External"/><Relationship Id="rId22" Type="http://schemas.openxmlformats.org/officeDocument/2006/relationships/hyperlink" Target="https://www.sylvane.com/bed-bug-faq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sl.org/Portals/1/Documents/environ/envhealth/Bed_Bug_PP_11-16.pdf" TargetMode="External"/><Relationship Id="rId2" Type="http://schemas.openxmlformats.org/officeDocument/2006/relationships/hyperlink" Target="https://www.colorado.gov/pacific/cdphe/bedbug-infestation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4DD5-3863-4112-BBA7-03AB98F8E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305" y="1629438"/>
            <a:ext cx="4572000" cy="3208569"/>
          </a:xfrm>
        </p:spPr>
        <p:txBody>
          <a:bodyPr>
            <a:normAutofit fontScale="90000"/>
          </a:bodyPr>
          <a:lstStyle/>
          <a:p>
            <a:pPr algn="r">
              <a:lnSpc>
                <a:spcPct val="100000"/>
              </a:lnSpc>
            </a:pPr>
            <a:r>
              <a:rPr lang="en-US" spc="-100" dirty="0">
                <a:latin typeface="Arial Nova Cond Light" panose="020B0604020202020204" pitchFamily="34" charset="0"/>
              </a:rPr>
              <a:t>They</a:t>
            </a:r>
            <a:br>
              <a:rPr lang="en-US" spc="-100" dirty="0">
                <a:latin typeface="Arial Nova Cond Light" panose="020B0604020202020204" pitchFamily="34" charset="0"/>
              </a:rPr>
            </a:br>
            <a:r>
              <a:rPr lang="en-US" spc="-100" dirty="0">
                <a:latin typeface="Arial Nova Cond Light" panose="020B0604020202020204" pitchFamily="34" charset="0"/>
              </a:rPr>
              <a:t>Are</a:t>
            </a:r>
            <a:br>
              <a:rPr lang="en-US" spc="-100" dirty="0">
                <a:latin typeface="Arial Nova Cond Light" panose="020B0604020202020204" pitchFamily="34" charset="0"/>
              </a:rPr>
            </a:br>
            <a:r>
              <a:rPr lang="en-US" spc="-100" dirty="0">
                <a:latin typeface="Arial Nova Cond Light" panose="020B0604020202020204" pitchFamily="34" charset="0"/>
              </a:rPr>
              <a:t>NOT</a:t>
            </a:r>
            <a:br>
              <a:rPr lang="en-US" spc="-100" dirty="0">
                <a:latin typeface="Arial Nova Cond Light" panose="020B0604020202020204" pitchFamily="34" charset="0"/>
              </a:rPr>
            </a:br>
            <a:r>
              <a:rPr lang="en-US" spc="-100" dirty="0">
                <a:latin typeface="Arial Nova Cond Light" panose="020B0604020202020204" pitchFamily="34" charset="0"/>
              </a:rPr>
              <a:t>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24560-71C2-45C9-BE0D-57C60DFBC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0695" y="3838126"/>
            <a:ext cx="3388816" cy="95235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spc="-100" dirty="0">
                <a:latin typeface="Arial Nova Cond Light" panose="020B0306020202020204" pitchFamily="34" charset="0"/>
              </a:rPr>
              <a:t>Federico Martínez-García JR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spc="-100" dirty="0">
                <a:latin typeface="Arial Nova Cond Light" panose="020B0306020202020204" pitchFamily="34" charset="0"/>
              </a:rPr>
              <a:t>Faculty Director of Access Services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spc="-100" dirty="0">
                <a:latin typeface="Arial Nova Cond Light" panose="020B0306020202020204" pitchFamily="34" charset="0"/>
              </a:rPr>
              <a:t>Kraemer Family Library - UCCS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1DCF60-C156-4037-AC92-6AAAE4509A7E}"/>
              </a:ext>
            </a:extLst>
          </p:cNvPr>
          <p:cNvCxnSpPr/>
          <p:nvPr/>
        </p:nvCxnSpPr>
        <p:spPr>
          <a:xfrm>
            <a:off x="6085078" y="1037736"/>
            <a:ext cx="0" cy="42734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98460A07-D6D5-4C95-B9ED-97D31A8CC158}"/>
              </a:ext>
            </a:extLst>
          </p:cNvPr>
          <p:cNvSpPr txBox="1">
            <a:spLocks/>
          </p:cNvSpPr>
          <p:nvPr/>
        </p:nvSpPr>
        <p:spPr>
          <a:xfrm>
            <a:off x="2633464" y="6142473"/>
            <a:ext cx="6903227" cy="421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spc="-100" dirty="0">
                <a:latin typeface="Arial Nova Cond Light" panose="020B0306020202020204" pitchFamily="34" charset="0"/>
              </a:rPr>
              <a:t>Document Delivery Meeting     |     Denver, Colorado     |     November 28, 2019</a:t>
            </a:r>
          </a:p>
        </p:txBody>
      </p:sp>
    </p:spTree>
    <p:extLst>
      <p:ext uri="{BB962C8B-B14F-4D97-AF65-F5344CB8AC3E}">
        <p14:creationId xmlns:p14="http://schemas.microsoft.com/office/powerpoint/2010/main" val="10394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91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D555-EB58-4379-A384-9EC360BA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Cond Light" panose="020B0306020202020204" pitchFamily="34" charset="0"/>
              </a:rPr>
              <a:t>Prevention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FA5B2-6D4F-4E45-9D21-FA4398E269D0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633354" y="3240379"/>
            <a:ext cx="4302734" cy="10870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latin typeface="Arial Nova Cond Light" panose="020B0306020202020204" pitchFamily="34" charset="0"/>
              </a:rPr>
              <a:t>Training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6405017-F74D-494C-8BB2-FDB3395B5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00" y="1690688"/>
            <a:ext cx="808672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D555-EB58-4379-A384-9EC360BA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Cond Light" panose="020B0306020202020204" pitchFamily="34" charset="0"/>
              </a:rPr>
              <a:t>Prevention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FA5B2-6D4F-4E45-9D21-FA4398E269D0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59775" y="2666802"/>
            <a:ext cx="4302734" cy="2234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>
                <a:latin typeface="Arial Nova Cond Light" panose="020B0306020202020204" pitchFamily="34" charset="0"/>
              </a:rPr>
              <a:t>Canine</a:t>
            </a:r>
          </a:p>
          <a:p>
            <a:pPr marL="0" indent="0" algn="ctr">
              <a:buNone/>
            </a:pPr>
            <a:r>
              <a:rPr lang="en-US" sz="6600" dirty="0">
                <a:latin typeface="Arial Nova Cond Light" panose="020B0306020202020204" pitchFamily="34" charset="0"/>
              </a:rPr>
              <a:t>Inspection</a:t>
            </a:r>
          </a:p>
          <a:p>
            <a:endParaRPr lang="en-US" sz="6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C46971-06D2-4E94-9327-382CADB23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36" y="1471353"/>
            <a:ext cx="6630088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74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D555-EB58-4379-A384-9EC360BA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Cond Light" panose="020B0306020202020204" pitchFamily="34" charset="0"/>
              </a:rPr>
              <a:t>Prevention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FA5B2-6D4F-4E45-9D21-FA4398E269D0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59775" y="2666802"/>
            <a:ext cx="4302734" cy="2234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>
                <a:latin typeface="Arial Nova Cond Light" panose="020B0306020202020204" pitchFamily="34" charset="0"/>
              </a:rPr>
              <a:t>Assess Furniture</a:t>
            </a:r>
          </a:p>
          <a:p>
            <a:endParaRPr lang="en-US" sz="6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60C415-657F-4FB0-B518-F6FED06CF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30" y="1632559"/>
            <a:ext cx="3838618" cy="2560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B6EAC6-4CC9-43CD-8D02-2A4252DA10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75" y="1632559"/>
            <a:ext cx="3854858" cy="2560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B91076-A957-4E32-8547-DE6ABC43E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31" y="3783926"/>
            <a:ext cx="3838605" cy="2560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9C25E8-0378-4131-A191-4A574449E4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675" y="3783926"/>
            <a:ext cx="3854242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68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554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D555-EB58-4379-A384-9EC360BA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Cond Light" panose="020B0306020202020204" pitchFamily="34" charset="0"/>
              </a:rPr>
              <a:t>Prevention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FA5B2-6D4F-4E45-9D21-FA4398E269D0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59775" y="2666802"/>
            <a:ext cx="4302734" cy="2234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>
                <a:latin typeface="Arial Nova Cond Light" panose="020B0306020202020204" pitchFamily="34" charset="0"/>
              </a:rPr>
              <a:t>Community Resources</a:t>
            </a:r>
          </a:p>
          <a:p>
            <a:endParaRPr lang="en-US" sz="6600" dirty="0"/>
          </a:p>
        </p:txBody>
      </p:sp>
      <p:pic>
        <p:nvPicPr>
          <p:cNvPr id="5" name="Picture 2" descr="https://npmapestworld.org/default/assets/Image/education-events/BedBugSummit_1600x600.jpg">
            <a:extLst>
              <a:ext uri="{FF2B5EF4-FFF2-40B4-BE49-F238E27FC236}">
                <a16:creationId xmlns:a16="http://schemas.microsoft.com/office/drawing/2014/main" id="{8F12EE83-D806-492A-8D01-83A96D5C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67108"/>
            <a:ext cx="4876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898D9C-1EDB-4E81-94F8-902FCEC6B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14" y="3842117"/>
            <a:ext cx="5106570" cy="2011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CCE5A4-B1A5-481E-989A-DDDCAB2CB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097227"/>
            <a:ext cx="2133600" cy="1280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70F8BC-8D37-4CF4-A68A-231FEC092D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0" y="3797970"/>
            <a:ext cx="280416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34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D555-EB58-4379-A384-9EC360BA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Cond Light" panose="020B0306020202020204" pitchFamily="34" charset="0"/>
              </a:rPr>
              <a:t>Treatment Tips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6167E-0B6D-40D3-9E67-A7110B2CA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11210"/>
            <a:ext cx="3200000" cy="3187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18B190-830D-4A4D-8BAD-5C5E6722E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641" y="2572431"/>
            <a:ext cx="702259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6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D555-EB58-4379-A384-9EC360BA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Cond Light" panose="020B0306020202020204" pitchFamily="34" charset="0"/>
              </a:rPr>
              <a:t>Treatment Tips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FA5B2-6D4F-4E45-9D21-FA4398E269D0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-59775" y="2666802"/>
            <a:ext cx="4302734" cy="22342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>
                <a:latin typeface="Arial Nova Cond Light" panose="020B0306020202020204" pitchFamily="34" charset="0"/>
              </a:rPr>
              <a:t>Possible Tools</a:t>
            </a:r>
          </a:p>
          <a:p>
            <a:endParaRPr lang="en-US" sz="66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B3286A2-CE9A-4870-A067-9E728228C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471" y="1690688"/>
            <a:ext cx="8029575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586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D555-EB58-4379-A384-9EC360BA6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Cond Light" panose="020B0306020202020204" pitchFamily="34" charset="0"/>
              </a:rPr>
              <a:t>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6FCC7D-631E-4BE6-99A3-DCD51822E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469" y="1690166"/>
            <a:ext cx="2700867" cy="180657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800" dirty="0">
                <a:latin typeface="Arial Nova Cond Light" panose="020B0306020202020204" pitchFamily="34" charset="0"/>
              </a:rPr>
              <a:t>Train</a:t>
            </a:r>
          </a:p>
          <a:p>
            <a:pPr marL="0" indent="0" algn="ctr">
              <a:buNone/>
            </a:pPr>
            <a:r>
              <a:rPr lang="en-US" sz="4800" dirty="0">
                <a:latin typeface="Arial Nova Cond Light" panose="020B0306020202020204" pitchFamily="34" charset="0"/>
              </a:rPr>
              <a:t>Prevent</a:t>
            </a:r>
          </a:p>
          <a:p>
            <a:pPr marL="0" indent="0" algn="ctr">
              <a:buNone/>
            </a:pPr>
            <a:r>
              <a:rPr lang="en-US" sz="4800" dirty="0">
                <a:latin typeface="Arial Nova Cond Light" panose="020B0306020202020204" pitchFamily="34" charset="0"/>
              </a:rPr>
              <a:t>Treat</a:t>
            </a:r>
          </a:p>
          <a:p>
            <a:pPr marL="0" indent="0" algn="ctr">
              <a:buNone/>
            </a:pPr>
            <a:r>
              <a:rPr lang="en-US" sz="4800" dirty="0">
                <a:latin typeface="Arial Nova Cond Light" panose="020B0306020202020204" pitchFamily="34" charset="0"/>
              </a:rPr>
              <a:t>Collaborate</a:t>
            </a:r>
          </a:p>
        </p:txBody>
      </p:sp>
    </p:spTree>
    <p:extLst>
      <p:ext uri="{BB962C8B-B14F-4D97-AF65-F5344CB8AC3E}">
        <p14:creationId xmlns:p14="http://schemas.microsoft.com/office/powerpoint/2010/main" val="1589747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84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6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A798-62F3-4332-8564-8B302268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Cond Light" panose="020B0306020202020204" pitchFamily="34" charset="0"/>
              </a:rPr>
              <a:t>Images &amp;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4BBDE-9682-4CC8-9E74-DDF38B3A3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800" dirty="0">
                <a:latin typeface="Arial Nova Cond Light" panose="020B0306020202020204" pitchFamily="34" charset="0"/>
              </a:rPr>
              <a:t>Images</a:t>
            </a:r>
          </a:p>
          <a:p>
            <a:r>
              <a:rPr lang="en-US" sz="1400" dirty="0">
                <a:latin typeface="Arial Nova Cond Light" panose="020B0306020202020204" pitchFamily="34" charset="0"/>
              </a:rPr>
              <a:t>Is it … Bed Bugs - </a:t>
            </a:r>
            <a:r>
              <a:rPr lang="en-US" sz="1400" dirty="0">
                <a:latin typeface="Arial Nova Cond Light" panose="020B0306020202020204" pitchFamily="34" charset="0"/>
                <a:hlinkClick r:id="rId2"/>
              </a:rPr>
              <a:t>https://pestmax.com/bed-bugs/top-signs-you-have-bed-bugs/</a:t>
            </a:r>
            <a:r>
              <a:rPr lang="en-US" sz="1400" dirty="0">
                <a:latin typeface="Arial Nova Cond Light" panose="020B0306020202020204" pitchFamily="34" charset="0"/>
              </a:rPr>
              <a:t> </a:t>
            </a:r>
          </a:p>
          <a:p>
            <a:r>
              <a:rPr lang="en-US" sz="1400" dirty="0">
                <a:latin typeface="Arial Nova Cond Light" panose="020B0306020202020204" pitchFamily="34" charset="0"/>
              </a:rPr>
              <a:t>Bagged books - </a:t>
            </a:r>
            <a:r>
              <a:rPr lang="en-US" sz="1400" dirty="0">
                <a:latin typeface="Arial Nova Cond Light" panose="020B0306020202020204" pitchFamily="34" charset="0"/>
                <a:hlinkClick r:id="rId3"/>
              </a:rPr>
              <a:t>https://mobiusconsortium.org/bed-bugs-best-practices</a:t>
            </a:r>
            <a:r>
              <a:rPr lang="en-US" sz="1400" dirty="0">
                <a:latin typeface="Arial Nova Cond Light" panose="020B0306020202020204" pitchFamily="34" charset="0"/>
              </a:rPr>
              <a:t> </a:t>
            </a:r>
          </a:p>
          <a:p>
            <a:r>
              <a:rPr lang="en-US" sz="1400" dirty="0">
                <a:latin typeface="Arial Nova Cond Light" panose="020B0306020202020204" pitchFamily="34" charset="0"/>
              </a:rPr>
              <a:t>Bed Bug Biology and Behavior - </a:t>
            </a:r>
            <a:r>
              <a:rPr lang="en-US" sz="1400" dirty="0">
                <a:latin typeface="Arial Nova Cond Light" panose="020B0306020202020204" pitchFamily="34" charset="0"/>
                <a:hlinkClick r:id="rId4"/>
              </a:rPr>
              <a:t>https://www.slideshare.net/vastateparks/bedbug-training</a:t>
            </a:r>
            <a:r>
              <a:rPr lang="en-US" sz="1400" dirty="0">
                <a:latin typeface="Arial Nova Cond Light" panose="020B0306020202020204" pitchFamily="34" charset="0"/>
              </a:rPr>
              <a:t> </a:t>
            </a:r>
          </a:p>
          <a:p>
            <a:r>
              <a:rPr lang="en-US" sz="1400" dirty="0">
                <a:latin typeface="Arial Nova Cond Light" panose="020B0306020202020204" pitchFamily="34" charset="0"/>
              </a:rPr>
              <a:t>Life Cycle - </a:t>
            </a:r>
            <a:r>
              <a:rPr lang="en-US" sz="1400" dirty="0">
                <a:latin typeface="Arial Nova Cond Light" panose="020B0306020202020204" pitchFamily="34" charset="0"/>
                <a:hlinkClick r:id="rId5"/>
              </a:rPr>
              <a:t>http://thebugskiller.com/how-to-detect-resolve-and-prevent-problems-with-a-bed-bug-infestation/</a:t>
            </a:r>
            <a:endParaRPr lang="en-US" sz="1400" dirty="0">
              <a:latin typeface="Arial Nova Cond Light" panose="020B0306020202020204" pitchFamily="34" charset="0"/>
            </a:endParaRPr>
          </a:p>
          <a:p>
            <a:r>
              <a:rPr lang="en-US" sz="1400" dirty="0">
                <a:latin typeface="Arial Nova Cond Light" panose="020B0306020202020204" pitchFamily="34" charset="0"/>
              </a:rPr>
              <a:t>Bed Bug Hiding Spots - </a:t>
            </a:r>
            <a:r>
              <a:rPr lang="en-US" sz="1400" dirty="0">
                <a:latin typeface="Arial Nova Cond Light" panose="020B0306020202020204" pitchFamily="34" charset="0"/>
                <a:hlinkClick r:id="rId6"/>
              </a:rPr>
              <a:t>http://mattresssafe.com/where-do-bed-bugs-hide/</a:t>
            </a:r>
            <a:r>
              <a:rPr lang="en-US" sz="1400" dirty="0">
                <a:latin typeface="Arial Nova Cond Light" panose="020B0306020202020204" pitchFamily="34" charset="0"/>
              </a:rPr>
              <a:t> </a:t>
            </a:r>
          </a:p>
          <a:p>
            <a:r>
              <a:rPr lang="en-US" sz="1400" dirty="0">
                <a:latin typeface="Arial Nova Cond Light" panose="020B0306020202020204" pitchFamily="34" charset="0"/>
              </a:rPr>
              <a:t>Bed Bug Bites vs Mosquito Bites - </a:t>
            </a:r>
            <a:r>
              <a:rPr lang="en-US" sz="1400" dirty="0">
                <a:latin typeface="Arial Nova Cond Light" panose="020B0306020202020204" pitchFamily="34" charset="0"/>
                <a:hlinkClick r:id="rId7"/>
              </a:rPr>
              <a:t>https://www.differencebtw.com/difference-between-bed-bug-bites-and-mosquito-bites/</a:t>
            </a:r>
            <a:r>
              <a:rPr lang="en-US" sz="1400" dirty="0">
                <a:latin typeface="Arial Nova Cond Light" panose="020B0306020202020204" pitchFamily="34" charset="0"/>
              </a:rPr>
              <a:t> </a:t>
            </a:r>
          </a:p>
          <a:p>
            <a:r>
              <a:rPr lang="en-US" sz="1400" dirty="0">
                <a:latin typeface="Arial Nova Cond Light" panose="020B0306020202020204" pitchFamily="34" charset="0"/>
              </a:rPr>
              <a:t>Bookworm - </a:t>
            </a:r>
            <a:r>
              <a:rPr lang="en-US" sz="1400" dirty="0">
                <a:latin typeface="Arial Nova Cond Light" panose="020B0306020202020204" pitchFamily="34" charset="0"/>
                <a:hlinkClick r:id="rId8"/>
              </a:rPr>
              <a:t>https://www.corkyspestnetwork.com/weekly-toons-2016.html</a:t>
            </a:r>
            <a:r>
              <a:rPr lang="en-US" sz="1400" dirty="0">
                <a:latin typeface="Arial Nova Cond Light" panose="020B0306020202020204" pitchFamily="34" charset="0"/>
              </a:rPr>
              <a:t> </a:t>
            </a:r>
          </a:p>
          <a:p>
            <a:r>
              <a:rPr lang="en-US" sz="1400" dirty="0">
                <a:latin typeface="Arial Nova Cond Light" panose="020B0306020202020204" pitchFamily="34" charset="0"/>
              </a:rPr>
              <a:t>Training – Personal Picture</a:t>
            </a:r>
          </a:p>
          <a:p>
            <a:r>
              <a:rPr lang="en-US" sz="1400" dirty="0">
                <a:latin typeface="Arial Nova Cond Light" panose="020B0306020202020204" pitchFamily="34" charset="0"/>
              </a:rPr>
              <a:t>Canine Inspection - </a:t>
            </a:r>
            <a:r>
              <a:rPr lang="en-US" sz="1400" dirty="0">
                <a:latin typeface="Arial Nova Cond Light" panose="020B0306020202020204" pitchFamily="34" charset="0"/>
                <a:hlinkClick r:id="rId9"/>
              </a:rPr>
              <a:t>http://www.greendogpestservice.com/services/</a:t>
            </a:r>
            <a:r>
              <a:rPr lang="en-US" sz="1400" dirty="0">
                <a:latin typeface="Arial Nova Cond Light" panose="020B0306020202020204" pitchFamily="34" charset="0"/>
              </a:rPr>
              <a:t> </a:t>
            </a:r>
          </a:p>
          <a:p>
            <a:r>
              <a:rPr lang="en-US" sz="1400" dirty="0">
                <a:latin typeface="Arial Nova Cond Light" panose="020B0306020202020204" pitchFamily="34" charset="0"/>
              </a:rPr>
              <a:t>Library Furniture/Stacks - </a:t>
            </a:r>
            <a:r>
              <a:rPr lang="en-US" sz="1400" dirty="0">
                <a:latin typeface="Arial Nova Cond Light" panose="020B0306020202020204" pitchFamily="34" charset="0"/>
                <a:hlinkClick r:id="rId10"/>
              </a:rPr>
              <a:t>https://systemcenter.com/markets/education/library-furniture/</a:t>
            </a:r>
            <a:r>
              <a:rPr lang="en-US" sz="1400" dirty="0">
                <a:latin typeface="Arial Nova Cond Light" panose="020B0306020202020204" pitchFamily="34" charset="0"/>
              </a:rPr>
              <a:t>; </a:t>
            </a:r>
            <a:r>
              <a:rPr lang="en-US" sz="1400" dirty="0">
                <a:latin typeface="Arial Nova Cond Light" panose="020B0306020202020204" pitchFamily="34" charset="0"/>
                <a:hlinkClick r:id="rId11"/>
              </a:rPr>
              <a:t>https://www.schoolfurnishings.com/products/library/</a:t>
            </a:r>
            <a:r>
              <a:rPr lang="en-US" sz="1400" dirty="0">
                <a:latin typeface="Arial Nova Cond Light" panose="020B0306020202020204" pitchFamily="34" charset="0"/>
              </a:rPr>
              <a:t>; </a:t>
            </a:r>
            <a:r>
              <a:rPr lang="en-US" sz="1400" dirty="0">
                <a:latin typeface="Arial Nova Cond Light" panose="020B0306020202020204" pitchFamily="34" charset="0"/>
                <a:hlinkClick r:id="rId12"/>
              </a:rPr>
              <a:t>http://creativelibraryconcepts.com/library-shelving/</a:t>
            </a:r>
            <a:r>
              <a:rPr lang="en-US" sz="1400" dirty="0">
                <a:latin typeface="Arial Nova Cond Light" panose="020B0306020202020204" pitchFamily="34" charset="0"/>
              </a:rPr>
              <a:t>; </a:t>
            </a:r>
            <a:r>
              <a:rPr lang="en-US" sz="1400" dirty="0">
                <a:latin typeface="Arial Nova Cond Light" panose="020B0306020202020204" pitchFamily="34" charset="0"/>
                <a:hlinkClick r:id="rId13"/>
              </a:rPr>
              <a:t>http://www.lyponline.com/new-jersey/ramsey/photos/children-furniture-34</a:t>
            </a:r>
            <a:r>
              <a:rPr lang="en-US" sz="1400" dirty="0">
                <a:latin typeface="Arial Nova Cond Light" panose="020B0306020202020204" pitchFamily="34" charset="0"/>
              </a:rPr>
              <a:t> </a:t>
            </a:r>
          </a:p>
          <a:p>
            <a:r>
              <a:rPr lang="en-US" sz="1400" dirty="0">
                <a:latin typeface="Arial Nova Cond Light" panose="020B0306020202020204" pitchFamily="34" charset="0"/>
              </a:rPr>
              <a:t>Newspaper - </a:t>
            </a:r>
            <a:r>
              <a:rPr lang="en-US" sz="1400" dirty="0">
                <a:latin typeface="Arial Nova Cond Light" panose="020B0306020202020204" pitchFamily="34" charset="0"/>
                <a:hlinkClick r:id="rId14"/>
              </a:rPr>
              <a:t>http://www.pestworld.org/all-things-bed-bugs/history-of-bed-bugs/</a:t>
            </a:r>
            <a:r>
              <a:rPr lang="en-US" sz="1400" dirty="0">
                <a:latin typeface="Arial Nova Cond Light" panose="020B0306020202020204" pitchFamily="34" charset="0"/>
              </a:rPr>
              <a:t> </a:t>
            </a:r>
          </a:p>
          <a:p>
            <a:r>
              <a:rPr lang="en-US" sz="1400" dirty="0">
                <a:latin typeface="Arial Nova Cond Light" panose="020B0306020202020204" pitchFamily="34" charset="0"/>
              </a:rPr>
              <a:t>Community Resources - </a:t>
            </a:r>
            <a:r>
              <a:rPr lang="en-US" sz="1400" dirty="0">
                <a:latin typeface="Arial Nova Cond Light" panose="020B0306020202020204" pitchFamily="34" charset="0"/>
                <a:hlinkClick r:id="rId15"/>
              </a:rPr>
              <a:t>https://npmapestworld.org/</a:t>
            </a:r>
            <a:r>
              <a:rPr lang="en-US" sz="1400" dirty="0">
                <a:latin typeface="Arial Nova Cond Light" panose="020B0306020202020204" pitchFamily="34" charset="0"/>
              </a:rPr>
              <a:t> ; ; </a:t>
            </a:r>
            <a:r>
              <a:rPr lang="en-US" sz="1400" dirty="0">
                <a:latin typeface="Arial Nova Cond Light" panose="020B0306020202020204" pitchFamily="34" charset="0"/>
                <a:hlinkClick r:id="rId16"/>
              </a:rPr>
              <a:t>https://www.advancedk9bbs.com/</a:t>
            </a:r>
            <a:r>
              <a:rPr lang="en-US" sz="1400" dirty="0">
                <a:latin typeface="Arial Nova Cond Light" panose="020B0306020202020204" pitchFamily="34" charset="0"/>
              </a:rPr>
              <a:t> ; </a:t>
            </a:r>
            <a:r>
              <a:rPr lang="en-US" sz="1400" dirty="0">
                <a:latin typeface="Arial Nova Cond Light" panose="020B0306020202020204" pitchFamily="34" charset="0"/>
                <a:hlinkClick r:id="rId17"/>
              </a:rPr>
              <a:t>https://www.epa.gov</a:t>
            </a:r>
            <a:r>
              <a:rPr lang="en-US" sz="1400" dirty="0">
                <a:latin typeface="Arial Nova Cond Light" panose="020B0306020202020204" pitchFamily="34" charset="0"/>
              </a:rPr>
              <a:t> ; </a:t>
            </a:r>
            <a:r>
              <a:rPr lang="en-US" sz="1400" dirty="0">
                <a:latin typeface="Arial Nova Cond Light" panose="020B0306020202020204" pitchFamily="34" charset="0"/>
                <a:hlinkClick r:id="rId18"/>
              </a:rPr>
              <a:t>https://www.thisiscolossal.com/2017/06/enchanting-libraries-by-photographer-thibaud-poirier/</a:t>
            </a:r>
            <a:r>
              <a:rPr lang="en-US" sz="1400" dirty="0">
                <a:latin typeface="Arial Nova Cond Light" panose="020B0306020202020204" pitchFamily="34" charset="0"/>
              </a:rPr>
              <a:t> </a:t>
            </a:r>
          </a:p>
          <a:p>
            <a:r>
              <a:rPr lang="en-US" sz="1400" dirty="0">
                <a:latin typeface="Arial Nova Cond Light" panose="020B0306020202020204" pitchFamily="34" charset="0"/>
              </a:rPr>
              <a:t>Treatment - </a:t>
            </a:r>
            <a:r>
              <a:rPr lang="en-US" sz="1400" dirty="0">
                <a:latin typeface="Arial Nova Cond Light" panose="020B0306020202020204" pitchFamily="34" charset="0"/>
                <a:hlinkClick r:id="rId19"/>
              </a:rPr>
              <a:t>https://www.dougsbugco.com/bedbugs/</a:t>
            </a:r>
            <a:r>
              <a:rPr lang="en-US" sz="1400" dirty="0">
                <a:latin typeface="Arial Nova Cond Light" panose="020B0306020202020204" pitchFamily="34" charset="0"/>
              </a:rPr>
              <a:t>; </a:t>
            </a:r>
            <a:r>
              <a:rPr lang="en-US" sz="1400" dirty="0">
                <a:latin typeface="Arial Nova Cond Light" panose="020B0306020202020204" pitchFamily="34" charset="0"/>
                <a:hlinkClick r:id="rId20"/>
              </a:rPr>
              <a:t>https://studyqa.com/chemical-engineering</a:t>
            </a:r>
            <a:r>
              <a:rPr lang="en-US" sz="1400" dirty="0">
                <a:latin typeface="Arial Nova Cond Light" panose="020B0306020202020204" pitchFamily="34" charset="0"/>
              </a:rPr>
              <a:t>; </a:t>
            </a:r>
          </a:p>
          <a:p>
            <a:r>
              <a:rPr lang="en-US" sz="1400" dirty="0">
                <a:latin typeface="Arial Nova Cond Light" panose="020B0306020202020204" pitchFamily="34" charset="0"/>
              </a:rPr>
              <a:t>Treatment (Possible Tools) – Personal Picture</a:t>
            </a:r>
          </a:p>
          <a:p>
            <a:r>
              <a:rPr lang="en-US" sz="1400" dirty="0">
                <a:latin typeface="Arial Nova Cond Light" panose="020B0306020202020204" pitchFamily="34" charset="0"/>
              </a:rPr>
              <a:t>Love your library - </a:t>
            </a:r>
            <a:r>
              <a:rPr lang="en-US" sz="1400" dirty="0">
                <a:latin typeface="Arial Nova Cond Light" panose="020B0306020202020204" pitchFamily="34" charset="0"/>
                <a:hlinkClick r:id="rId21"/>
              </a:rPr>
              <a:t>http://hudsonarealibrary.org/2012/02/love-your-library-buy-a-heart/love-your-library/</a:t>
            </a:r>
            <a:r>
              <a:rPr lang="en-US" sz="1400" dirty="0">
                <a:latin typeface="Arial Nova Cond Light" panose="020B0306020202020204" pitchFamily="34" charset="0"/>
              </a:rPr>
              <a:t> </a:t>
            </a:r>
          </a:p>
          <a:p>
            <a:r>
              <a:rPr lang="en-US" sz="1400" dirty="0">
                <a:latin typeface="Arial Nova Cond Light" panose="020B0306020202020204" pitchFamily="34" charset="0"/>
              </a:rPr>
              <a:t>Bed bug Questions - </a:t>
            </a:r>
            <a:r>
              <a:rPr lang="en-US" sz="1400" dirty="0">
                <a:latin typeface="Arial Nova Cond Light" panose="020B0306020202020204" pitchFamily="34" charset="0"/>
                <a:hlinkClick r:id="rId22"/>
              </a:rPr>
              <a:t>https://www.sylvane.com/bed-bug-faq.html</a:t>
            </a:r>
            <a:r>
              <a:rPr lang="en-US" sz="1400" dirty="0">
                <a:latin typeface="Arial Nova Cond Light" panose="020B0306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7924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A798-62F3-4332-8564-8B302268C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Cond Light" panose="020B0306020202020204" pitchFamily="34" charset="0"/>
              </a:rPr>
              <a:t>Images &amp;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4BBDE-9682-4CC8-9E74-DDF38B3A3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Arial Nova Cond Light" panose="020B0306020202020204" pitchFamily="34" charset="0"/>
              </a:rPr>
              <a:t>Research</a:t>
            </a:r>
          </a:p>
          <a:p>
            <a:r>
              <a:rPr lang="en-US" sz="1400" dirty="0" err="1">
                <a:latin typeface="Arial Nova Cond Light" panose="020B0306020202020204" pitchFamily="34" charset="0"/>
              </a:rPr>
              <a:t>Rukke</a:t>
            </a:r>
            <a:r>
              <a:rPr lang="en-US" sz="1400" dirty="0">
                <a:latin typeface="Arial Nova Cond Light" panose="020B0306020202020204" pitchFamily="34" charset="0"/>
              </a:rPr>
              <a:t>, B., </a:t>
            </a:r>
            <a:r>
              <a:rPr lang="en-US" sz="1400" dirty="0" err="1">
                <a:latin typeface="Arial Nova Cond Light" panose="020B0306020202020204" pitchFamily="34" charset="0"/>
              </a:rPr>
              <a:t>Sivasubramaniam</a:t>
            </a:r>
            <a:r>
              <a:rPr lang="en-US" sz="1400" dirty="0">
                <a:latin typeface="Arial Nova Cond Light" panose="020B0306020202020204" pitchFamily="34" charset="0"/>
              </a:rPr>
              <a:t>, R., </a:t>
            </a:r>
            <a:r>
              <a:rPr lang="en-US" sz="1400" dirty="0" err="1">
                <a:latin typeface="Arial Nova Cond Light" panose="020B0306020202020204" pitchFamily="34" charset="0"/>
              </a:rPr>
              <a:t>Birkemoe</a:t>
            </a:r>
            <a:r>
              <a:rPr lang="en-US" sz="1400" dirty="0">
                <a:latin typeface="Arial Nova Cond Light" panose="020B0306020202020204" pitchFamily="34" charset="0"/>
              </a:rPr>
              <a:t>, T., &amp; </a:t>
            </a:r>
            <a:r>
              <a:rPr lang="en-US" sz="1400" dirty="0" err="1">
                <a:latin typeface="Arial Nova Cond Light" panose="020B0306020202020204" pitchFamily="34" charset="0"/>
              </a:rPr>
              <a:t>Aak</a:t>
            </a:r>
            <a:r>
              <a:rPr lang="en-US" sz="1400" dirty="0">
                <a:latin typeface="Arial Nova Cond Light" panose="020B0306020202020204" pitchFamily="34" charset="0"/>
              </a:rPr>
              <a:t>, A. (2018). Temperature stress deteriorates bed bug (</a:t>
            </a:r>
            <a:r>
              <a:rPr lang="en-US" sz="1400" dirty="0" err="1">
                <a:latin typeface="Arial Nova Cond Light" panose="020B0306020202020204" pitchFamily="34" charset="0"/>
              </a:rPr>
              <a:t>cimex</a:t>
            </a:r>
            <a:r>
              <a:rPr lang="en-US" sz="1400" dirty="0">
                <a:latin typeface="Arial Nova Cond Light" panose="020B0306020202020204" pitchFamily="34" charset="0"/>
              </a:rPr>
              <a:t> </a:t>
            </a:r>
            <a:r>
              <a:rPr lang="en-US" sz="1400" dirty="0" err="1">
                <a:latin typeface="Arial Nova Cond Light" panose="020B0306020202020204" pitchFamily="34" charset="0"/>
              </a:rPr>
              <a:t>lectularius</a:t>
            </a:r>
            <a:r>
              <a:rPr lang="en-US" sz="1400" dirty="0">
                <a:latin typeface="Arial Nova Cond Light" panose="020B0306020202020204" pitchFamily="34" charset="0"/>
              </a:rPr>
              <a:t>) populations through decreased survival, fecundity and offspring success.</a:t>
            </a:r>
            <a:r>
              <a:rPr lang="en-US" sz="1400" i="1" dirty="0">
                <a:latin typeface="Arial Nova Cond Light" panose="020B0306020202020204" pitchFamily="34" charset="0"/>
              </a:rPr>
              <a:t> </a:t>
            </a:r>
            <a:r>
              <a:rPr lang="en-US" sz="1400" i="1" dirty="0" err="1">
                <a:latin typeface="Arial Nova Cond Light" panose="020B0306020202020204" pitchFamily="34" charset="0"/>
              </a:rPr>
              <a:t>Plos</a:t>
            </a:r>
            <a:r>
              <a:rPr lang="en-US" sz="1400" i="1" dirty="0">
                <a:latin typeface="Arial Nova Cond Light" panose="020B0306020202020204" pitchFamily="34" charset="0"/>
              </a:rPr>
              <a:t> One, 13</a:t>
            </a:r>
            <a:r>
              <a:rPr lang="en-US" sz="1400" dirty="0">
                <a:latin typeface="Arial Nova Cond Light" panose="020B0306020202020204" pitchFamily="34" charset="0"/>
              </a:rPr>
              <a:t>(3), e0193788. doi:10.1371/journal.pone.0193788</a:t>
            </a:r>
          </a:p>
          <a:p>
            <a:r>
              <a:rPr lang="en-US" sz="1400" dirty="0">
                <a:latin typeface="Arial Nova Cond Light" panose="020B0306020202020204" pitchFamily="34" charset="0"/>
              </a:rPr>
              <a:t>Dang, K., Doggett, S. L., Veera </a:t>
            </a:r>
            <a:r>
              <a:rPr lang="en-US" sz="1400" dirty="0" err="1">
                <a:latin typeface="Arial Nova Cond Light" panose="020B0306020202020204" pitchFamily="34" charset="0"/>
              </a:rPr>
              <a:t>Singham</a:t>
            </a:r>
            <a:r>
              <a:rPr lang="en-US" sz="1400" dirty="0">
                <a:latin typeface="Arial Nova Cond Light" panose="020B0306020202020204" pitchFamily="34" charset="0"/>
              </a:rPr>
              <a:t>, G., &amp; Lee, C. (2017). Insecticide resistance and resistance mechanisms in bed bugs, </a:t>
            </a:r>
            <a:r>
              <a:rPr lang="en-US" sz="1400" dirty="0" err="1">
                <a:latin typeface="Arial Nova Cond Light" panose="020B0306020202020204" pitchFamily="34" charset="0"/>
              </a:rPr>
              <a:t>cimex</a:t>
            </a:r>
            <a:r>
              <a:rPr lang="en-US" sz="1400" dirty="0">
                <a:latin typeface="Arial Nova Cond Light" panose="020B0306020202020204" pitchFamily="34" charset="0"/>
              </a:rPr>
              <a:t> spp. (</a:t>
            </a:r>
            <a:r>
              <a:rPr lang="en-US" sz="1400" dirty="0" err="1">
                <a:latin typeface="Arial Nova Cond Light" panose="020B0306020202020204" pitchFamily="34" charset="0"/>
              </a:rPr>
              <a:t>hemiptera</a:t>
            </a:r>
            <a:r>
              <a:rPr lang="en-US" sz="1400" dirty="0">
                <a:latin typeface="Arial Nova Cond Light" panose="020B0306020202020204" pitchFamily="34" charset="0"/>
              </a:rPr>
              <a:t>: </a:t>
            </a:r>
            <a:r>
              <a:rPr lang="en-US" sz="1400" dirty="0" err="1">
                <a:latin typeface="Arial Nova Cond Light" panose="020B0306020202020204" pitchFamily="34" charset="0"/>
              </a:rPr>
              <a:t>Cimicidae</a:t>
            </a:r>
            <a:r>
              <a:rPr lang="en-US" sz="1400" dirty="0">
                <a:latin typeface="Arial Nova Cond Light" panose="020B0306020202020204" pitchFamily="34" charset="0"/>
              </a:rPr>
              <a:t>). Parasites &amp; Vectors, 10(1), 318-31. doi:10.1186/s13071-017-2232-3</a:t>
            </a:r>
          </a:p>
          <a:p>
            <a:r>
              <a:rPr lang="en-US" sz="1400" dirty="0">
                <a:latin typeface="Arial Nova Cond Light" panose="020B0306020202020204" pitchFamily="34" charset="0"/>
              </a:rPr>
              <a:t>DeVries, Z., Santangelo, R., </a:t>
            </a:r>
            <a:r>
              <a:rPr lang="en-US" sz="1400" dirty="0" err="1">
                <a:latin typeface="Arial Nova Cond Light" panose="020B0306020202020204" pitchFamily="34" charset="0"/>
              </a:rPr>
              <a:t>Barbarin</a:t>
            </a:r>
            <a:r>
              <a:rPr lang="en-US" sz="1400" dirty="0">
                <a:latin typeface="Arial Nova Cond Light" panose="020B0306020202020204" pitchFamily="34" charset="0"/>
              </a:rPr>
              <a:t>, A., &amp; </a:t>
            </a:r>
            <a:r>
              <a:rPr lang="en-US" sz="1400" dirty="0" err="1">
                <a:latin typeface="Arial Nova Cond Light" panose="020B0306020202020204" pitchFamily="34" charset="0"/>
              </a:rPr>
              <a:t>Schal</a:t>
            </a:r>
            <a:r>
              <a:rPr lang="en-US" sz="1400" dirty="0">
                <a:latin typeface="Arial Nova Cond Light" panose="020B0306020202020204" pitchFamily="34" charset="0"/>
              </a:rPr>
              <a:t>, C. (2018). Histamine as an emergent indoor contaminant: Accumulation and persistence in bed bug infested homes. </a:t>
            </a:r>
            <a:r>
              <a:rPr lang="en-US" sz="1400" dirty="0" err="1">
                <a:latin typeface="Arial Nova Cond Light" panose="020B0306020202020204" pitchFamily="34" charset="0"/>
              </a:rPr>
              <a:t>Plos</a:t>
            </a:r>
            <a:r>
              <a:rPr lang="en-US" sz="1400" dirty="0">
                <a:latin typeface="Arial Nova Cond Light" panose="020B0306020202020204" pitchFamily="34" charset="0"/>
              </a:rPr>
              <a:t> One, 13(2), e0192462. doi:10.1371/journal.pone.0192462</a:t>
            </a:r>
          </a:p>
          <a:p>
            <a:endParaRPr lang="en-US" sz="1400" dirty="0">
              <a:latin typeface="Arial Nova Cond Light" panose="020B0306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rial Nova Cond Light" panose="020B0306020202020204" pitchFamily="34" charset="0"/>
              </a:rPr>
              <a:t>Other sites</a:t>
            </a:r>
          </a:p>
          <a:p>
            <a:r>
              <a:rPr lang="en-US" sz="1400" dirty="0">
                <a:latin typeface="Arial Nova Cond Light" panose="020B0306020202020204" pitchFamily="34" charset="0"/>
              </a:rPr>
              <a:t>Colorado Department of Public Health and Environment, Bed Bug Infestation - </a:t>
            </a:r>
            <a:r>
              <a:rPr lang="en-US" sz="1400" dirty="0">
                <a:latin typeface="Arial Nova Cond Light" panose="020B0306020202020204" pitchFamily="34" charset="0"/>
                <a:hlinkClick r:id="rId2"/>
              </a:rPr>
              <a:t>https://www.colorado.gov/pacific/cdphe/bedbug-infestations</a:t>
            </a:r>
            <a:r>
              <a:rPr lang="en-US" sz="1400" dirty="0">
                <a:latin typeface="Arial Nova Cond Light" panose="020B0306020202020204" pitchFamily="34" charset="0"/>
              </a:rPr>
              <a:t> </a:t>
            </a:r>
          </a:p>
          <a:p>
            <a:r>
              <a:rPr lang="en-US" sz="1400" dirty="0">
                <a:latin typeface="Arial Nova Cond Light" panose="020B0306020202020204" pitchFamily="34" charset="0"/>
              </a:rPr>
              <a:t>National Conference of State Legislator, State Bed Bug Policy - </a:t>
            </a:r>
            <a:r>
              <a:rPr lang="en-US" sz="1400" dirty="0">
                <a:latin typeface="Arial Nova Cond Light" panose="020B0306020202020204" pitchFamily="34" charset="0"/>
                <a:hlinkClick r:id="rId3"/>
              </a:rPr>
              <a:t>https://www.ncsl.org/Portals/1/Documents/environ/envhealth/Bed_Bug_PP_11-16.pdf</a:t>
            </a:r>
            <a:r>
              <a:rPr lang="en-US" sz="1400" dirty="0">
                <a:latin typeface="Arial Nova Cond Light" panose="020B0306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014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30BC-A0B1-480D-8057-960DD9978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Cond Light" panose="020B0306020202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972C6-38C0-4DC2-8175-D4ECDA2B5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ova Cond Light" panose="020B0306020202020204" pitchFamily="34" charset="0"/>
              </a:rPr>
              <a:t>Introduction</a:t>
            </a:r>
          </a:p>
          <a:p>
            <a:r>
              <a:rPr lang="en-US" dirty="0">
                <a:latin typeface="Arial Nova Cond Light" panose="020B0306020202020204" pitchFamily="34" charset="0"/>
              </a:rPr>
              <a:t>Bed bug (</a:t>
            </a:r>
            <a:r>
              <a:rPr lang="en-US" dirty="0" err="1">
                <a:latin typeface="Arial Nova Cond Light" panose="020B0306020202020204" pitchFamily="34" charset="0"/>
              </a:rPr>
              <a:t>Cimex</a:t>
            </a:r>
            <a:r>
              <a:rPr lang="en-US" dirty="0">
                <a:latin typeface="Arial Nova Cond Light" panose="020B0306020202020204" pitchFamily="34" charset="0"/>
              </a:rPr>
              <a:t> </a:t>
            </a:r>
            <a:r>
              <a:rPr lang="en-US" dirty="0" err="1">
                <a:latin typeface="Arial Nova Cond Light" panose="020B0306020202020204" pitchFamily="34" charset="0"/>
              </a:rPr>
              <a:t>lecturalius</a:t>
            </a:r>
            <a:r>
              <a:rPr lang="en-US" dirty="0">
                <a:latin typeface="Arial Nova Cond Light" panose="020B0306020202020204" pitchFamily="34" charset="0"/>
              </a:rPr>
              <a:t> L.) 101</a:t>
            </a:r>
          </a:p>
          <a:p>
            <a:r>
              <a:rPr lang="en-US" dirty="0">
                <a:latin typeface="Arial Nova Cond Light" panose="020B0306020202020204" pitchFamily="34" charset="0"/>
              </a:rPr>
              <a:t>Prevention</a:t>
            </a:r>
          </a:p>
          <a:p>
            <a:r>
              <a:rPr lang="en-US" dirty="0">
                <a:latin typeface="Arial Nova Cond Light" panose="020B0306020202020204" pitchFamily="34" charset="0"/>
              </a:rPr>
              <a:t>Treatment</a:t>
            </a:r>
          </a:p>
          <a:p>
            <a:r>
              <a:rPr lang="en-US" dirty="0">
                <a:latin typeface="Arial Nova Cond Light" panose="020B0306020202020204" pitchFamily="34" charset="0"/>
              </a:rPr>
              <a:t>Collaborate</a:t>
            </a:r>
          </a:p>
          <a:p>
            <a:r>
              <a:rPr lang="en-US" dirty="0">
                <a:latin typeface="Arial Nova Cond Light" panose="020B0306020202020204" pitchFamily="34" charset="0"/>
              </a:rPr>
              <a:t>Conclusion</a:t>
            </a:r>
          </a:p>
          <a:p>
            <a:r>
              <a:rPr lang="en-US" dirty="0">
                <a:latin typeface="Arial Nova Cond Light" panose="020B0306020202020204" pitchFamily="34" charset="0"/>
              </a:rPr>
              <a:t>Q&amp;As</a:t>
            </a:r>
          </a:p>
        </p:txBody>
      </p:sp>
    </p:spTree>
    <p:extLst>
      <p:ext uri="{BB962C8B-B14F-4D97-AF65-F5344CB8AC3E}">
        <p14:creationId xmlns:p14="http://schemas.microsoft.com/office/powerpoint/2010/main" val="19520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15321-7B78-4E77-BD38-8A052E43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Cond Light" panose="020B0306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F08EC-D927-464B-BC82-19E7456DA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 Nova Cond Light" panose="020B0306020202020204" pitchFamily="34" charset="0"/>
              </a:rPr>
              <a:t>Why are we talking about bed bugs?</a:t>
            </a:r>
          </a:p>
          <a:p>
            <a:pPr marL="0" indent="0">
              <a:buNone/>
            </a:pPr>
            <a:endParaRPr lang="en-US" dirty="0">
              <a:latin typeface="Arial Nova Cond Light" panose="020B0306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 Nova Cond Light" panose="020B0306020202020204" pitchFamily="34" charset="0"/>
              </a:rPr>
              <a:t>Shared physical collections</a:t>
            </a:r>
          </a:p>
          <a:p>
            <a:r>
              <a:rPr lang="en-US" dirty="0">
                <a:latin typeface="Arial Nova Cond Light" panose="020B0306020202020204" pitchFamily="34" charset="0"/>
              </a:rPr>
              <a:t>Prospector, MOBIUS, Interlibrary Loan</a:t>
            </a:r>
          </a:p>
          <a:p>
            <a:r>
              <a:rPr lang="en-US" dirty="0">
                <a:latin typeface="Arial Nova Cond Light" panose="020B0306020202020204" pitchFamily="34" charset="0"/>
              </a:rPr>
              <a:t>Lending libraries with bed bug issues/concerns</a:t>
            </a:r>
          </a:p>
          <a:p>
            <a:r>
              <a:rPr lang="en-US" dirty="0">
                <a:latin typeface="Arial Nova Cond Light" panose="020B0306020202020204" pitchFamily="34" charset="0"/>
              </a:rPr>
              <a:t>Books with bed bug evidence</a:t>
            </a:r>
          </a:p>
          <a:p>
            <a:r>
              <a:rPr lang="en-US" dirty="0">
                <a:latin typeface="Arial Nova Cond Light" panose="020B0306020202020204" pitchFamily="34" charset="0"/>
              </a:rPr>
              <a:t>But Colorado doesn’t have the environmental conditions to have a bed bug concern, right?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4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C838-F1CA-4BA2-8E08-3700FA69E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Cond Light" panose="020B0306020202020204" pitchFamily="34" charset="0"/>
              </a:rPr>
              <a:t>Bed Bug 101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173EB-C214-487E-99FE-B01D33AAA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0" y="1690688"/>
            <a:ext cx="597408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D18A-F1D2-4556-94C7-D7AF654E6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Cond Light" panose="020B0306020202020204" pitchFamily="34" charset="0"/>
              </a:rPr>
              <a:t>Bed Bug 101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578A0-B1B3-41F9-B00A-E0E1DB743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41" y="2113035"/>
            <a:ext cx="9560917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A0286-7B32-47D4-BB54-92E9F404F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Cond Light" panose="020B0306020202020204" pitchFamily="34" charset="0"/>
              </a:rPr>
              <a:t>Bed Bug 101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6272CC-4E36-4782-9FD2-7FC3FC958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0" y="1690688"/>
            <a:ext cx="1044014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2750-637F-4AAD-BE65-E9123EE2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 Cond Light" panose="020B0306020202020204" pitchFamily="34" charset="0"/>
              </a:rPr>
              <a:t>Bed Bug 101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A2A0E2-28B6-4BE4-9B8E-A86FEA2B9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1907510"/>
            <a:ext cx="841248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4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</TotalTime>
  <Words>318</Words>
  <Application>Microsoft Office PowerPoint</Application>
  <PresentationFormat>Widescreen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Nova Cond Light</vt:lpstr>
      <vt:lpstr>Calibri</vt:lpstr>
      <vt:lpstr>Calibri Light</vt:lpstr>
      <vt:lpstr>Office Theme</vt:lpstr>
      <vt:lpstr>They Are NOT Welcome</vt:lpstr>
      <vt:lpstr>PowerPoint Presentation</vt:lpstr>
      <vt:lpstr>Outline</vt:lpstr>
      <vt:lpstr>Introduction</vt:lpstr>
      <vt:lpstr>PowerPoint Presentation</vt:lpstr>
      <vt:lpstr>Bed Bug 101</vt:lpstr>
      <vt:lpstr>Bed Bug 101</vt:lpstr>
      <vt:lpstr>Bed Bug 101</vt:lpstr>
      <vt:lpstr>Bed Bug 101</vt:lpstr>
      <vt:lpstr>PowerPoint Presentation</vt:lpstr>
      <vt:lpstr>Prevention Tips</vt:lpstr>
      <vt:lpstr>Prevention Tips</vt:lpstr>
      <vt:lpstr>Prevention Tips</vt:lpstr>
      <vt:lpstr>PowerPoint Presentation</vt:lpstr>
      <vt:lpstr>Prevention Measurements</vt:lpstr>
      <vt:lpstr>Treatment Tips</vt:lpstr>
      <vt:lpstr>Treatment Tips </vt:lpstr>
      <vt:lpstr>Conclusion</vt:lpstr>
      <vt:lpstr>PowerPoint Presentation</vt:lpstr>
      <vt:lpstr>Images &amp; References</vt:lpstr>
      <vt:lpstr>Images &amp;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Libraries and Bedbugs</dc:title>
  <dc:creator>Federico Martinez Garcia</dc:creator>
  <cp:lastModifiedBy>Rose Nelson</cp:lastModifiedBy>
  <cp:revision>8</cp:revision>
  <dcterms:created xsi:type="dcterms:W3CDTF">2018-11-20T22:30:17Z</dcterms:created>
  <dcterms:modified xsi:type="dcterms:W3CDTF">2018-11-28T16:35:19Z</dcterms:modified>
</cp:coreProperties>
</file>