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86" r:id="rId2"/>
    <p:sldId id="298" r:id="rId3"/>
    <p:sldId id="299" r:id="rId4"/>
    <p:sldId id="282" r:id="rId5"/>
    <p:sldId id="291" r:id="rId6"/>
    <p:sldId id="290" r:id="rId7"/>
    <p:sldId id="297" r:id="rId8"/>
    <p:sldId id="300" r:id="rId9"/>
    <p:sldId id="303" r:id="rId10"/>
    <p:sldId id="301" r:id="rId11"/>
    <p:sldId id="302" r:id="rId12"/>
    <p:sldId id="305" r:id="rId13"/>
    <p:sldId id="306" r:id="rId14"/>
    <p:sldId id="304" r:id="rId15"/>
    <p:sldId id="307" r:id="rId16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Displays records sent,</a:t>
            </a:r>
            <a:r>
              <a:rPr lang="en-US" baseline="0" dirty="0" smtClean="0"/>
              <a:t> modified and deleted from the local 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22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3663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91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09940" y="6608110"/>
            <a:ext cx="752469" cy="27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bg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732240" y="5465474"/>
            <a:ext cx="1512168" cy="43204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72819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Prospector: Back to the Basics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endParaRPr lang="en-US" sz="31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800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Catalog Reference Meeting</a:t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2/15/2018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Rose Nelson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Assistant Director-CO Alliance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Prospector Coordinator</a:t>
            </a:r>
            <a:r>
              <a:rPr lang="en-US" sz="2400" dirty="0" smtClean="0">
                <a:latin typeface="Bookman Old Style" panose="02050604050505020204" pitchFamily="18" charset="0"/>
              </a:rPr>
              <a:t/>
            </a:r>
            <a:br>
              <a:rPr lang="en-US" sz="2400" dirty="0" smtClean="0">
                <a:latin typeface="Bookman Old Style" panose="02050604050505020204" pitchFamily="18" charset="0"/>
              </a:rPr>
            </a:br>
            <a:endParaRPr lang="en-US" sz="2400" dirty="0">
              <a:latin typeface="Bookman Old Style" panose="02050604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704028"/>
            <a:ext cx="2160240" cy="24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11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361779"/>
            <a:ext cx="6858000" cy="8001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Record Loading to Central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85950" y="4571999"/>
            <a:ext cx="85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Local ILS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64233" y="4436963"/>
            <a:ext cx="85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Local ILS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62092" b="58087"/>
          <a:stretch/>
        </p:blipFill>
        <p:spPr>
          <a:xfrm>
            <a:off x="1043608" y="1340768"/>
            <a:ext cx="7884368" cy="490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9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885950" y="4571999"/>
            <a:ext cx="85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Local ILS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64233" y="4436963"/>
            <a:ext cx="85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Local ILS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64732" b="58824"/>
          <a:stretch/>
        </p:blipFill>
        <p:spPr>
          <a:xfrm>
            <a:off x="539552" y="1268760"/>
            <a:ext cx="7675399" cy="504056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09407" y="404664"/>
            <a:ext cx="6858000" cy="800100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Comic Sans MS" panose="030F0702030302020204" pitchFamily="66" charset="0"/>
              </a:rPr>
              <a:t>Record Loading to Central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4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Prospector Staff Website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bg2"/>
                </a:solidFill>
                <a:latin typeface="Comic Sans MS" panose="030F0702030302020204" pitchFamily="66" charset="0"/>
              </a:rPr>
              <a:t>https://</a:t>
            </a:r>
            <a:r>
              <a:rPr lang="en-US" sz="3200" dirty="0" smtClean="0">
                <a:solidFill>
                  <a:schemeClr val="bg2"/>
                </a:solidFill>
                <a:latin typeface="Comic Sans MS" panose="030F0702030302020204" pitchFamily="66" charset="0"/>
              </a:rPr>
              <a:t>www.coalliance.org/catalog-reference-committee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  <a:latin typeface="Comic Sans MS" panose="030F0702030302020204" pitchFamily="66" charset="0"/>
              </a:rPr>
              <a:t>Prospector contact list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  <a:latin typeface="Comic Sans MS" panose="030F0702030302020204" pitchFamily="66" charset="0"/>
              </a:rPr>
              <a:t>Listserv 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  <a:latin typeface="Comic Sans MS" panose="030F0702030302020204" pitchFamily="66" charset="0"/>
              </a:rPr>
              <a:t>Best Practices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49988" cy="92710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/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Prospector 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916" y="1628800"/>
            <a:ext cx="8229600" cy="4713391"/>
          </a:xfrm>
        </p:spPr>
        <p:txBody>
          <a:bodyPr/>
          <a:lstStyle/>
          <a:p>
            <a:r>
              <a:rPr lang="en-US" sz="2800" dirty="0">
                <a:latin typeface="Comic Sans MS" panose="030F0702030302020204" pitchFamily="66" charset="0"/>
              </a:rPr>
              <a:t>https://</a:t>
            </a:r>
            <a:r>
              <a:rPr lang="en-US" sz="2800" dirty="0" smtClean="0">
                <a:latin typeface="Comic Sans MS" panose="030F0702030302020204" pitchFamily="66" charset="0"/>
              </a:rPr>
              <a:t>www.coalliance.org/software/prospector/statistics</a:t>
            </a:r>
          </a:p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Bib &amp; Item Quarterly Stats</a:t>
            </a:r>
          </a:p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Title Reports (Collection Development)</a:t>
            </a:r>
          </a:p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Fulfillment Reports</a:t>
            </a:r>
            <a:endParaRPr lang="en-US" sz="2800" dirty="0">
              <a:latin typeface="Comic Sans MS" panose="030F0702030302020204" pitchFamily="66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4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Differences between Encore and </a:t>
            </a:r>
            <a:r>
              <a:rPr lang="en-US" sz="3200" dirty="0" err="1" smtClean="0">
                <a:latin typeface="Comic Sans MS" panose="030F0702030302020204" pitchFamily="66" charset="0"/>
              </a:rPr>
              <a:t>WebPac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12776"/>
            <a:ext cx="8229600" cy="4713391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 smtClean="0">
                <a:latin typeface="Comic Sans MS" panose="030F0702030302020204" pitchFamily="66" charset="0"/>
              </a:rPr>
              <a:t>WebPac</a:t>
            </a:r>
            <a:r>
              <a:rPr lang="en-US" sz="2800" dirty="0" smtClean="0">
                <a:latin typeface="Comic Sans MS" panose="030F0702030302020204" pitchFamily="66" charset="0"/>
              </a:rPr>
              <a:t> more search indexes-Librarian’s catalog</a:t>
            </a:r>
          </a:p>
          <a:p>
            <a:pPr lvl="1"/>
            <a:r>
              <a:rPr lang="en-US" sz="2400" dirty="0" err="1" smtClean="0">
                <a:latin typeface="Comic Sans MS" panose="030F0702030302020204" pitchFamily="66" charset="0"/>
              </a:rPr>
              <a:t>Pubmed</a:t>
            </a:r>
            <a:r>
              <a:rPr lang="en-US" sz="2400" dirty="0" smtClean="0">
                <a:latin typeface="Comic Sans MS" panose="030F0702030302020204" pitchFamily="66" charset="0"/>
              </a:rPr>
              <a:t>, ERIC, Govt. Docs, OCLC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Search actual index as opposed to keyword search in Encore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Encore-Keyword </a:t>
            </a:r>
            <a:r>
              <a:rPr lang="en-US" sz="2800" dirty="0">
                <a:latin typeface="Comic Sans MS" panose="030F0702030302020204" pitchFamily="66" charset="0"/>
              </a:rPr>
              <a:t>search; no phrase indexes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98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Questions?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538143" y="5498189"/>
            <a:ext cx="1512168" cy="43204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717032"/>
            <a:ext cx="2160240" cy="24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71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663"/>
            <a:ext cx="8229600" cy="49505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Original Prospector Members </a:t>
            </a:r>
            <a:r>
              <a:rPr lang="en-US" dirty="0" smtClean="0">
                <a:latin typeface="Comic Sans MS" panose="030F0702030302020204" pitchFamily="66" charset="0"/>
              </a:rPr>
              <a:t>(1999)</a:t>
            </a: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8176009"/>
              </p:ext>
            </p:extLst>
          </p:nvPr>
        </p:nvGraphicFramePr>
        <p:xfrm>
          <a:off x="971601" y="980728"/>
          <a:ext cx="7200798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00266">
                  <a:extLst>
                    <a:ext uri="{9D8B030D-6E8A-4147-A177-3AD203B41FA5}">
                      <a16:colId xmlns:a16="http://schemas.microsoft.com/office/drawing/2014/main" val="1670025950"/>
                    </a:ext>
                  </a:extLst>
                </a:gridCol>
                <a:gridCol w="2400266">
                  <a:extLst>
                    <a:ext uri="{9D8B030D-6E8A-4147-A177-3AD203B41FA5}">
                      <a16:colId xmlns:a16="http://schemas.microsoft.com/office/drawing/2014/main" val="1671390306"/>
                    </a:ext>
                  </a:extLst>
                </a:gridCol>
                <a:gridCol w="2400266">
                  <a:extLst>
                    <a:ext uri="{9D8B030D-6E8A-4147-A177-3AD203B41FA5}">
                      <a16:colId xmlns:a16="http://schemas.microsoft.com/office/drawing/2014/main" val="383557795"/>
                    </a:ext>
                  </a:extLst>
                </a:gridCol>
              </a:tblGrid>
              <a:tr h="248391">
                <a:tc>
                  <a:txBody>
                    <a:bodyPr/>
                    <a:lstStyle/>
                    <a:p>
                      <a:endParaRPr lang="en-US" sz="10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794480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Auraria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Library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978347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Colorado College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633048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Colorado State University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67972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CU Boulder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962449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Fort Lewis College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419389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Jefferson County Public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934853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UC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Boulder Law Library</a:t>
                      </a:r>
                      <a:endParaRPr lang="en-US" sz="1200" kern="120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260341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UCCS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092943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Univ. of Denver 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260398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Univ. of Denver Law Library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823937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UC Health Sciences Library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483923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Univ.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of Northern CO</a:t>
                      </a:r>
                      <a:endParaRPr lang="en-US" sz="1200" kern="120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723509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781803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500112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484410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789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54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663"/>
            <a:ext cx="8229600" cy="49505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Prospector Members (2018)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2519206"/>
              </p:ext>
            </p:extLst>
          </p:nvPr>
        </p:nvGraphicFramePr>
        <p:xfrm>
          <a:off x="971601" y="980728"/>
          <a:ext cx="7200798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00266">
                  <a:extLst>
                    <a:ext uri="{9D8B030D-6E8A-4147-A177-3AD203B41FA5}">
                      <a16:colId xmlns:a16="http://schemas.microsoft.com/office/drawing/2014/main" val="1670025950"/>
                    </a:ext>
                  </a:extLst>
                </a:gridCol>
                <a:gridCol w="2400266">
                  <a:extLst>
                    <a:ext uri="{9D8B030D-6E8A-4147-A177-3AD203B41FA5}">
                      <a16:colId xmlns:a16="http://schemas.microsoft.com/office/drawing/2014/main" val="1671390306"/>
                    </a:ext>
                  </a:extLst>
                </a:gridCol>
                <a:gridCol w="2400266">
                  <a:extLst>
                    <a:ext uri="{9D8B030D-6E8A-4147-A177-3AD203B41FA5}">
                      <a16:colId xmlns:a16="http://schemas.microsoft.com/office/drawing/2014/main" val="383557795"/>
                    </a:ext>
                  </a:extLst>
                </a:gridCol>
              </a:tblGrid>
              <a:tr h="248391">
                <a:tc>
                  <a:txBody>
                    <a:bodyPr/>
                    <a:lstStyle/>
                    <a:p>
                      <a:endParaRPr lang="en-US" sz="12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794480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Adams State University</a:t>
                      </a:r>
                      <a:endParaRPr lang="en-US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CSU-Pueblo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Pitkin County Library 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978347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Anythink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Libraries 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CU Boulder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Poudre River Public Library 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633048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Arapahoe Library District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Denver Public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Regis University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867972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Auraria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Douglas County Libraries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Salida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Regional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962449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Aurora Public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Eagle Valley Library District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Summit County Libraries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419389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Basalt Regional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Fort Lewis College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UC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Boulder Law Library</a:t>
                      </a:r>
                      <a:endParaRPr lang="en-US" sz="1200" kern="120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934853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Boulder Public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Garfield County Public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UCCS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260341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Broomfield Public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Grand County Library 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UC Health Sciences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092943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Bud Werner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Gunnison County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Univ.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of Denver 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260398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Colorado Christian Univ. 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High Plains Regional Library 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Univ. of Denver Law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823937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Colorado College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Jefferson County Public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Univ.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of Northern CO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483923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Colorado Mesa University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Lafayette Public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Univ. of Wyoming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723509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Colorado Mountain College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Longmont Public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Vail Public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781803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Colorado School of Mines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Louisville Public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Western State College 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500112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Colorado State Publications 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Loveland Public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Wilkerson Public Library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484410"/>
                  </a:ext>
                </a:extLst>
              </a:tr>
              <a:tr h="229980"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CSU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-Fort Collins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Mesa County Public Library </a:t>
                      </a:r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8987" rtl="0" eaLnBrk="1" latinLnBrk="0" hangingPunct="1"/>
                      <a:endParaRPr lang="en-US" sz="1200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789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4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How is Prospector Constructed?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How it works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Records are loaded from local system or shared DCB into Prospector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Circulation transactions and patron data are not loaded into Prospector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Real time updates-Millennium, Sierra, Polaris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24 hour delay for Non-III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361779"/>
            <a:ext cx="6858000" cy="8001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Original Prospector Catalog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421217" y="3199444"/>
            <a:ext cx="800100" cy="61989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269323" y="3509393"/>
            <a:ext cx="1699641" cy="40781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Magnetic Disk 17"/>
          <p:cNvSpPr/>
          <p:nvPr/>
        </p:nvSpPr>
        <p:spPr>
          <a:xfrm>
            <a:off x="3059832" y="3383466"/>
            <a:ext cx="1297305" cy="1828800"/>
          </a:xfrm>
          <a:prstGeom prst="flowChartMagneticDisk">
            <a:avLst/>
          </a:prstGeom>
          <a:solidFill>
            <a:schemeClr val="accent6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TextBox 18"/>
          <p:cNvSpPr txBox="1"/>
          <p:nvPr/>
        </p:nvSpPr>
        <p:spPr>
          <a:xfrm>
            <a:off x="3174132" y="4107472"/>
            <a:ext cx="1068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INN-Reach Server</a:t>
            </a:r>
          </a:p>
        </p:txBody>
      </p:sp>
      <p:sp>
        <p:nvSpPr>
          <p:cNvPr id="31" name="Flowchart: Magnetic Disk 30"/>
          <p:cNvSpPr/>
          <p:nvPr/>
        </p:nvSpPr>
        <p:spPr>
          <a:xfrm>
            <a:off x="461512" y="3979411"/>
            <a:ext cx="800100" cy="61989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TextBox 31"/>
          <p:cNvSpPr txBox="1"/>
          <p:nvPr/>
        </p:nvSpPr>
        <p:spPr>
          <a:xfrm>
            <a:off x="438749" y="4190028"/>
            <a:ext cx="873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Local</a:t>
            </a:r>
            <a:r>
              <a:rPr lang="en-US" sz="1400" dirty="0"/>
              <a:t> </a:t>
            </a:r>
            <a:r>
              <a:rPr lang="en-US" sz="1400" b="1" dirty="0"/>
              <a:t>ILS</a:t>
            </a:r>
          </a:p>
        </p:txBody>
      </p:sp>
      <p:sp>
        <p:nvSpPr>
          <p:cNvPr id="37" name="Flowchart: Magnetic Disk 36"/>
          <p:cNvSpPr/>
          <p:nvPr/>
        </p:nvSpPr>
        <p:spPr>
          <a:xfrm>
            <a:off x="423244" y="4720852"/>
            <a:ext cx="800100" cy="61989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380765" y="4619160"/>
            <a:ext cx="1641348" cy="324213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269323" y="4203688"/>
            <a:ext cx="1699641" cy="2347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5612" y="3472266"/>
            <a:ext cx="873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Local</a:t>
            </a:r>
            <a:r>
              <a:rPr lang="en-US" sz="1400" dirty="0"/>
              <a:t> </a:t>
            </a:r>
            <a:r>
              <a:rPr lang="en-US" sz="1400" b="1" dirty="0"/>
              <a:t>ILS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121" y="4933298"/>
            <a:ext cx="873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Local</a:t>
            </a:r>
            <a:r>
              <a:rPr lang="en-US" sz="1400" dirty="0"/>
              <a:t> </a:t>
            </a:r>
            <a:r>
              <a:rPr lang="en-US" sz="1400" b="1" dirty="0"/>
              <a:t>ILS</a:t>
            </a:r>
          </a:p>
        </p:txBody>
      </p:sp>
    </p:spTree>
    <p:extLst>
      <p:ext uri="{BB962C8B-B14F-4D97-AF65-F5344CB8AC3E}">
        <p14:creationId xmlns:p14="http://schemas.microsoft.com/office/powerpoint/2010/main" val="31644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361779"/>
            <a:ext cx="6858000" cy="8001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Today’s Prospector Catalog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421217" y="3199444"/>
            <a:ext cx="800100" cy="61989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269323" y="3509393"/>
            <a:ext cx="1699641" cy="40781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Magnetic Disk 17"/>
          <p:cNvSpPr/>
          <p:nvPr/>
        </p:nvSpPr>
        <p:spPr>
          <a:xfrm>
            <a:off x="3059832" y="3383466"/>
            <a:ext cx="1297305" cy="1828800"/>
          </a:xfrm>
          <a:prstGeom prst="flowChartMagneticDisk">
            <a:avLst/>
          </a:prstGeom>
          <a:solidFill>
            <a:schemeClr val="accent6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TextBox 18"/>
          <p:cNvSpPr txBox="1"/>
          <p:nvPr/>
        </p:nvSpPr>
        <p:spPr>
          <a:xfrm>
            <a:off x="3174132" y="4107472"/>
            <a:ext cx="1068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INN-Reach Server</a:t>
            </a:r>
          </a:p>
        </p:txBody>
      </p:sp>
      <p:sp>
        <p:nvSpPr>
          <p:cNvPr id="31" name="Flowchart: Magnetic Disk 30"/>
          <p:cNvSpPr/>
          <p:nvPr/>
        </p:nvSpPr>
        <p:spPr>
          <a:xfrm>
            <a:off x="461512" y="3979411"/>
            <a:ext cx="800100" cy="61989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TextBox 31"/>
          <p:cNvSpPr txBox="1"/>
          <p:nvPr/>
        </p:nvSpPr>
        <p:spPr>
          <a:xfrm>
            <a:off x="438749" y="4190028"/>
            <a:ext cx="873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Local</a:t>
            </a:r>
            <a:r>
              <a:rPr lang="en-US" sz="1400" dirty="0"/>
              <a:t> </a:t>
            </a:r>
            <a:r>
              <a:rPr lang="en-US" sz="1400" b="1" dirty="0"/>
              <a:t>ILS</a:t>
            </a:r>
          </a:p>
        </p:txBody>
      </p:sp>
      <p:sp>
        <p:nvSpPr>
          <p:cNvPr id="37" name="Flowchart: Magnetic Disk 36"/>
          <p:cNvSpPr/>
          <p:nvPr/>
        </p:nvSpPr>
        <p:spPr>
          <a:xfrm>
            <a:off x="208416" y="4757211"/>
            <a:ext cx="1149949" cy="8683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440201" y="4719349"/>
            <a:ext cx="1641348" cy="324213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269323" y="4203688"/>
            <a:ext cx="1699641" cy="2347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5612" y="3472266"/>
            <a:ext cx="873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Local</a:t>
            </a:r>
            <a:r>
              <a:rPr lang="en-US" sz="1400" dirty="0"/>
              <a:t> </a:t>
            </a:r>
            <a:r>
              <a:rPr lang="en-US" sz="1400" b="1" dirty="0"/>
              <a:t>ILS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1374" y="5212266"/>
            <a:ext cx="1026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Shared</a:t>
            </a:r>
            <a:r>
              <a:rPr lang="en-US" sz="1400" dirty="0" smtClean="0"/>
              <a:t> </a:t>
            </a:r>
            <a:r>
              <a:rPr lang="en-US" sz="1400" b="1" dirty="0"/>
              <a:t>ILS</a:t>
            </a:r>
          </a:p>
        </p:txBody>
      </p:sp>
      <p:sp>
        <p:nvSpPr>
          <p:cNvPr id="29" name="Flowchart: Magnetic Disk 28"/>
          <p:cNvSpPr/>
          <p:nvPr/>
        </p:nvSpPr>
        <p:spPr>
          <a:xfrm>
            <a:off x="4860628" y="3979411"/>
            <a:ext cx="1502929" cy="743270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5016842" y="4288924"/>
            <a:ext cx="1241572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Shared DCB </a:t>
            </a:r>
            <a:endParaRPr lang="en-US" sz="1400" b="1" dirty="0"/>
          </a:p>
        </p:txBody>
      </p:sp>
      <p:sp>
        <p:nvSpPr>
          <p:cNvPr id="34" name="Flowchart: Magnetic Disk 33"/>
          <p:cNvSpPr/>
          <p:nvPr/>
        </p:nvSpPr>
        <p:spPr>
          <a:xfrm>
            <a:off x="8044360" y="3573016"/>
            <a:ext cx="969417" cy="604613"/>
          </a:xfrm>
          <a:prstGeom prst="flowChartMagneticDisk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8074886" y="3811020"/>
            <a:ext cx="913284" cy="27699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Sirsi Dynix</a:t>
            </a:r>
            <a:endParaRPr lang="en-US" sz="1200" b="1" dirty="0"/>
          </a:p>
        </p:txBody>
      </p:sp>
      <p:sp>
        <p:nvSpPr>
          <p:cNvPr id="43" name="Flowchart: Magnetic Disk 42"/>
          <p:cNvSpPr/>
          <p:nvPr/>
        </p:nvSpPr>
        <p:spPr>
          <a:xfrm>
            <a:off x="8044360" y="4298685"/>
            <a:ext cx="938891" cy="582771"/>
          </a:xfrm>
          <a:prstGeom prst="flowChartMagneticDisk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" name="TextBox 43"/>
          <p:cNvSpPr txBox="1"/>
          <p:nvPr/>
        </p:nvSpPr>
        <p:spPr>
          <a:xfrm>
            <a:off x="8188914" y="4501383"/>
            <a:ext cx="664045" cy="30777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ALMA</a:t>
            </a:r>
            <a:endParaRPr lang="en-US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6754608" y="4143663"/>
            <a:ext cx="699578" cy="54695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871448" y="4253416"/>
            <a:ext cx="587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FTP</a:t>
            </a:r>
            <a:endParaRPr lang="en-US" sz="1400" b="1" dirty="0"/>
          </a:p>
        </p:txBody>
      </p:sp>
      <p:sp>
        <p:nvSpPr>
          <p:cNvPr id="11" name="Down Arrow 10"/>
          <p:cNvSpPr/>
          <p:nvPr/>
        </p:nvSpPr>
        <p:spPr>
          <a:xfrm rot="5400000">
            <a:off x="7701368" y="4068860"/>
            <a:ext cx="131256" cy="2808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 rot="5400000">
            <a:off x="7729623" y="4420762"/>
            <a:ext cx="131256" cy="2808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 rot="5400000">
            <a:off x="6473630" y="4244414"/>
            <a:ext cx="131256" cy="2808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 rot="5400000">
            <a:off x="4528065" y="4283402"/>
            <a:ext cx="102677" cy="2808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Magnetic Disk 25"/>
          <p:cNvSpPr/>
          <p:nvPr/>
        </p:nvSpPr>
        <p:spPr>
          <a:xfrm>
            <a:off x="5580112" y="5241075"/>
            <a:ext cx="953312" cy="608529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TextBox 26"/>
          <p:cNvSpPr txBox="1"/>
          <p:nvPr/>
        </p:nvSpPr>
        <p:spPr>
          <a:xfrm>
            <a:off x="5721262" y="5499745"/>
            <a:ext cx="669742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Polaris</a:t>
            </a:r>
            <a:endParaRPr lang="en-US" sz="1200" b="1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468286" y="5111728"/>
            <a:ext cx="895802" cy="229023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68286" y="5468967"/>
            <a:ext cx="969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API Direct</a:t>
            </a:r>
            <a:endParaRPr lang="en-US" sz="1400" b="1" dirty="0"/>
          </a:p>
        </p:txBody>
      </p:sp>
      <p:sp>
        <p:nvSpPr>
          <p:cNvPr id="36" name="Flowchart: Magnetic Disk 35"/>
          <p:cNvSpPr/>
          <p:nvPr/>
        </p:nvSpPr>
        <p:spPr>
          <a:xfrm>
            <a:off x="5211502" y="1669522"/>
            <a:ext cx="1297305" cy="1828800"/>
          </a:xfrm>
          <a:prstGeom prst="flowChartMagneticDisk">
            <a:avLst/>
          </a:prstGeom>
          <a:solidFill>
            <a:schemeClr val="accent6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" name="TextBox 37"/>
          <p:cNvSpPr txBox="1"/>
          <p:nvPr/>
        </p:nvSpPr>
        <p:spPr>
          <a:xfrm>
            <a:off x="5252054" y="2339371"/>
            <a:ext cx="1216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Peer INN-Reach </a:t>
            </a:r>
            <a:endParaRPr lang="en-US" sz="1800" dirty="0"/>
          </a:p>
        </p:txBody>
      </p:sp>
      <p:sp>
        <p:nvSpPr>
          <p:cNvPr id="41" name="Down Arrow 40"/>
          <p:cNvSpPr/>
          <p:nvPr/>
        </p:nvSpPr>
        <p:spPr>
          <a:xfrm rot="13512829" flipH="1">
            <a:off x="4619728" y="2744203"/>
            <a:ext cx="278522" cy="7932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672747" y="2400926"/>
            <a:ext cx="1368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Transfer search IR to IR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3791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361779"/>
            <a:ext cx="6858000" cy="8001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Record Updates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85950" y="4571999"/>
            <a:ext cx="85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Local ILS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64233" y="4436963"/>
            <a:ext cx="85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Local ILS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65757" b="59950"/>
          <a:stretch/>
        </p:blipFill>
        <p:spPr>
          <a:xfrm>
            <a:off x="827583" y="1268760"/>
            <a:ext cx="7114389" cy="46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0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4" y="361779"/>
            <a:ext cx="6858000" cy="800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Record Updates over last 24 hours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85950" y="4571999"/>
            <a:ext cx="85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Local ILS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64233" y="4436963"/>
            <a:ext cx="85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Local ILS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67693" b="70135"/>
          <a:stretch/>
        </p:blipFill>
        <p:spPr>
          <a:xfrm>
            <a:off x="755576" y="1340769"/>
            <a:ext cx="7456848" cy="38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79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397</Words>
  <Application>Microsoft Office PowerPoint</Application>
  <PresentationFormat>On-screen Show (4:3)</PresentationFormat>
  <Paragraphs>120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Bookman Old Style</vt:lpstr>
      <vt:lpstr>Calibri</vt:lpstr>
      <vt:lpstr>Comic Sans MS</vt:lpstr>
      <vt:lpstr>Office Theme</vt:lpstr>
      <vt:lpstr>Prospector: Back to the Basics  </vt:lpstr>
      <vt:lpstr>Original Prospector Members (1999)</vt:lpstr>
      <vt:lpstr>Prospector Members (2018)</vt:lpstr>
      <vt:lpstr>How is Prospector Constructed? </vt:lpstr>
      <vt:lpstr>How it works</vt:lpstr>
      <vt:lpstr>Original Prospector Catalog</vt:lpstr>
      <vt:lpstr>Today’s Prospector Catalog</vt:lpstr>
      <vt:lpstr>Record Updates</vt:lpstr>
      <vt:lpstr>Record Updates over last 24 hours</vt:lpstr>
      <vt:lpstr>Record Loading to Central</vt:lpstr>
      <vt:lpstr>PowerPoint Presentation</vt:lpstr>
      <vt:lpstr>Prospector Staff Website</vt:lpstr>
      <vt:lpstr> Prospector  Reports </vt:lpstr>
      <vt:lpstr>Differences between Encore and WebPac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2014-02-21T02:04:43Z</dcterms:created>
  <dcterms:modified xsi:type="dcterms:W3CDTF">2018-02-15T17:30:13Z</dcterms:modified>
</cp:coreProperties>
</file>