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e\Downloads\August2024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e\Downloads\Jan-Aug-Stats-Prospecto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August 2024 Top</a:t>
            </a:r>
            <a:r>
              <a:rPr lang="en-US" baseline="0"/>
              <a:t> 10 lenders </a:t>
            </a:r>
            <a:endParaRPr lang="en-US"/>
          </a:p>
        </c:rich>
      </c:tx>
      <c:layout>
        <c:manualLayout>
          <c:xMode val="edge"/>
          <c:yMode val="edge"/>
          <c:x val="0.35329583060086511"/>
          <c:y val="2.24343794401375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8816230702978"/>
          <c:y val="0.3003472866862516"/>
          <c:w val="0.63445330022253599"/>
          <c:h val="0.615888183879927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download!$C$1</c:f>
              <c:strCache>
                <c:ptCount val="1"/>
                <c:pt idx="0">
                  <c:v> Lends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download!$A$2:$A$11</c:f>
              <c:strCache>
                <c:ptCount val="10"/>
                <c:pt idx="0">
                  <c:v>Denver Public Library</c:v>
                </c:pt>
                <c:pt idx="1">
                  <c:v>Jefferson County PL</c:v>
                </c:pt>
                <c:pt idx="2">
                  <c:v>Poudre River Library</c:v>
                </c:pt>
                <c:pt idx="3">
                  <c:v>High Plains Library District</c:v>
                </c:pt>
                <c:pt idx="4">
                  <c:v>AspenCat Libraries</c:v>
                </c:pt>
                <c:pt idx="5">
                  <c:v>Arapahoe Library District</c:v>
                </c:pt>
                <c:pt idx="6">
                  <c:v>University of Wyoming</c:v>
                </c:pt>
                <c:pt idx="7">
                  <c:v>CO State University</c:v>
                </c:pt>
                <c:pt idx="8">
                  <c:v>Longmont Public Library</c:v>
                </c:pt>
                <c:pt idx="9">
                  <c:v>Aurora Public Library</c:v>
                </c:pt>
              </c:strCache>
            </c:strRef>
          </c:cat>
          <c:val>
            <c:numRef>
              <c:f>download!$C$2:$C$11</c:f>
              <c:numCache>
                <c:formatCode>_(* #,##0_);_(* \(#,##0\);_(* "-"??_);_(@_)</c:formatCode>
                <c:ptCount val="10"/>
                <c:pt idx="0">
                  <c:v>4535</c:v>
                </c:pt>
                <c:pt idx="1">
                  <c:v>3788</c:v>
                </c:pt>
                <c:pt idx="2">
                  <c:v>3023</c:v>
                </c:pt>
                <c:pt idx="3">
                  <c:v>2852</c:v>
                </c:pt>
                <c:pt idx="4">
                  <c:v>2391</c:v>
                </c:pt>
                <c:pt idx="5">
                  <c:v>2312</c:v>
                </c:pt>
                <c:pt idx="6">
                  <c:v>1554</c:v>
                </c:pt>
                <c:pt idx="7">
                  <c:v>1268</c:v>
                </c:pt>
                <c:pt idx="8">
                  <c:v>1187</c:v>
                </c:pt>
                <c:pt idx="9">
                  <c:v>1033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60-4191-A44E-1ECC1D52AE4F}"/>
            </c:ext>
          </c:extLst>
        </c:ser>
        <c:ser>
          <c:idx val="1"/>
          <c:order val="1"/>
          <c:tx>
            <c:strRef>
              <c:f>download!$D$1</c:f>
              <c:strCache>
                <c:ptCount val="1"/>
                <c:pt idx="0">
                  <c:v> Borrows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download!$A$2:$A$11</c:f>
              <c:strCache>
                <c:ptCount val="10"/>
                <c:pt idx="0">
                  <c:v>Denver Public Library</c:v>
                </c:pt>
                <c:pt idx="1">
                  <c:v>Jefferson County PL</c:v>
                </c:pt>
                <c:pt idx="2">
                  <c:v>Poudre River Library</c:v>
                </c:pt>
                <c:pt idx="3">
                  <c:v>High Plains Library District</c:v>
                </c:pt>
                <c:pt idx="4">
                  <c:v>AspenCat Libraries</c:v>
                </c:pt>
                <c:pt idx="5">
                  <c:v>Arapahoe Library District</c:v>
                </c:pt>
                <c:pt idx="6">
                  <c:v>University of Wyoming</c:v>
                </c:pt>
                <c:pt idx="7">
                  <c:v>CO State University</c:v>
                </c:pt>
                <c:pt idx="8">
                  <c:v>Longmont Public Library</c:v>
                </c:pt>
                <c:pt idx="9">
                  <c:v>Aurora Public Library</c:v>
                </c:pt>
              </c:strCache>
            </c:strRef>
          </c:cat>
          <c:val>
            <c:numRef>
              <c:f>download!$D$2:$D$11</c:f>
              <c:numCache>
                <c:formatCode>_(* #,##0_);_(* \(#,##0\);_(* "-"??_);_(@_)</c:formatCode>
                <c:ptCount val="10"/>
                <c:pt idx="0">
                  <c:v>4379</c:v>
                </c:pt>
                <c:pt idx="1">
                  <c:v>7147</c:v>
                </c:pt>
                <c:pt idx="2">
                  <c:v>3817</c:v>
                </c:pt>
                <c:pt idx="3">
                  <c:v>1949</c:v>
                </c:pt>
                <c:pt idx="4">
                  <c:v>939</c:v>
                </c:pt>
                <c:pt idx="5">
                  <c:v>3555</c:v>
                </c:pt>
                <c:pt idx="6">
                  <c:v>133</c:v>
                </c:pt>
                <c:pt idx="7">
                  <c:v>211</c:v>
                </c:pt>
                <c:pt idx="8">
                  <c:v>904</c:v>
                </c:pt>
                <c:pt idx="9">
                  <c:v>1730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60-4191-A44E-1ECC1D52A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6472064"/>
        <c:axId val="236469184"/>
      </c:barChart>
      <c:catAx>
        <c:axId val="23647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469184"/>
        <c:crosses val="autoZero"/>
        <c:auto val="1"/>
        <c:lblAlgn val="ctr"/>
        <c:lblOffset val="100"/>
        <c:noMultiLvlLbl val="0"/>
      </c:catAx>
      <c:valAx>
        <c:axId val="236469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47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Sheet2!$B$27</c:f>
              <c:strCache>
                <c:ptCount val="1"/>
                <c:pt idx="0">
                  <c:v>2023 Fulfillments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Sheet2!$A$28:$A$35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</c:strCache>
            </c:strRef>
          </c:cat>
          <c:val>
            <c:numRef>
              <c:f>Sheet2!$B$28:$B$35</c:f>
              <c:numCache>
                <c:formatCode>General</c:formatCode>
                <c:ptCount val="8"/>
                <c:pt idx="0">
                  <c:v>44388</c:v>
                </c:pt>
                <c:pt idx="1">
                  <c:v>38366</c:v>
                </c:pt>
                <c:pt idx="2">
                  <c:v>41804</c:v>
                </c:pt>
                <c:pt idx="3">
                  <c:v>37071</c:v>
                </c:pt>
                <c:pt idx="4">
                  <c:v>35152</c:v>
                </c:pt>
                <c:pt idx="5">
                  <c:v>32372</c:v>
                </c:pt>
                <c:pt idx="6">
                  <c:v>31368</c:v>
                </c:pt>
                <c:pt idx="7">
                  <c:v>36554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D6-4F27-9807-F4CFA9DE4A92}"/>
            </c:ext>
          </c:extLst>
        </c:ser>
        <c:ser>
          <c:idx val="1"/>
          <c:order val="1"/>
          <c:tx>
            <c:strRef>
              <c:f>Sheet2!$C$27</c:f>
              <c:strCache>
                <c:ptCount val="1"/>
                <c:pt idx="0">
                  <c:v>2024 Fulfillments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Sheet2!$A$28:$A$35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</c:strCache>
            </c:strRef>
          </c:cat>
          <c:val>
            <c:numRef>
              <c:f>Sheet2!$C$28:$C$35</c:f>
              <c:numCache>
                <c:formatCode>General</c:formatCode>
                <c:ptCount val="8"/>
                <c:pt idx="0">
                  <c:v>38866</c:v>
                </c:pt>
                <c:pt idx="1">
                  <c:v>38366</c:v>
                </c:pt>
                <c:pt idx="2">
                  <c:v>37814</c:v>
                </c:pt>
                <c:pt idx="3">
                  <c:v>37580</c:v>
                </c:pt>
                <c:pt idx="4">
                  <c:v>36679</c:v>
                </c:pt>
                <c:pt idx="5">
                  <c:v>33884</c:v>
                </c:pt>
                <c:pt idx="6" formatCode="#,##0">
                  <c:v>38472</c:v>
                </c:pt>
                <c:pt idx="7" formatCode="#,##0">
                  <c:v>39332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D6-4F27-9807-F4CFA9DE4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7327615"/>
        <c:axId val="577308415"/>
      </c:lineChart>
      <c:catAx>
        <c:axId val="577327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308415"/>
        <c:crosses val="autoZero"/>
        <c:auto val="1"/>
        <c:lblAlgn val="ctr"/>
        <c:lblOffset val="100"/>
        <c:noMultiLvlLbl val="0"/>
      </c:catAx>
      <c:valAx>
        <c:axId val="577308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327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ADF76-5BFB-82F3-81EF-1D7238560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C8618-EEE5-3B60-E519-D0882C7DE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F1806-4DAA-BD39-9326-71B21897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A237-A8D7-5A2C-CA29-D780749AF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17262-5CC7-C956-4486-F7830D00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7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DF4B-B26A-AF94-7753-FFEEF7F1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766C3-3C17-0CE5-6AFA-C5C1A5551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16A3B-F5E7-8BF0-D7BC-E456DF81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2BDF9-973D-65C7-7709-D20C76699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47C41-428A-293D-7293-88BE4757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38C1BC-549B-1C63-3495-86F9EE239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44187-052A-0DA0-24AE-6DFF1FA5E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F9BF2-5455-43F4-D02A-DE4BE25B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270DB-79F3-7D63-F346-8BD4C7C5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F2C70-32D1-C7FB-1410-05322908B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FF006-4AE9-3AEC-FFF4-EDF93BF5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7871-7E6D-A960-21AD-B1E23E31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7FE9B-DE1A-0FE7-C11D-F4512EE4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849BC-7EED-C699-FC34-458579B2C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C4567-B3C3-903D-C675-B63225B3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2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223D-B651-4AA7-AFE7-45FA039E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334DA-74DA-F3FE-77C1-BD35C5D78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25BF8-2109-EB5C-DEE5-8B762E7C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EDB8E-A2D7-36F6-B30E-0E31EBC9D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59281-2D3B-2553-3193-2D371536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2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CB7E-A63A-E4DD-B78A-CF81E091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9A3B-9C0C-15ED-F08E-07BF71553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D2CB4-31BA-5D15-5566-7139416CA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9A325-0FE7-2F15-2679-5F6DDE49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8642C-BF48-BC25-2387-041D9E50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58C65-4980-35A6-6F86-6909121D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FB0B7-FF01-37C7-70A9-24E81053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378CD-C615-4A59-2904-2AD9F0328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DC614-E14B-BF34-C7CA-5FA664F8E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35DE8-F441-ACAE-90CC-A50AD5DEC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93B0F2-2B5A-ADB2-BF9A-B9DB1AD0D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245CB-DCF1-CD12-6133-4B826FD0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C9DE2-3DA5-F7E1-E463-0948894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4AE164-55B6-672B-4A1B-15342F8D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5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1D65B-2927-89D8-EB20-23D58D38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55404-0238-8144-2C0C-F22C8E76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D61824-7BBE-DF6A-F750-133FB310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3DB03-7843-927A-2A58-4B714578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1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74D1FE-D80D-BC72-AE20-16F091FA4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417F11-6948-CCA0-FC39-7DF31F5FA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EEC7F-C332-231A-6724-419CFD45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BD43-D08F-6F49-C48E-D25159652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6818-56F9-C99D-3E5B-11385EBEA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8E1C4-78DE-766A-29D1-9986E57C7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8EEAF-0169-BA7E-A82F-184C6C0A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40D4B-FD21-347F-B6AE-CA09110FE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20AFF-6E1F-E33F-727A-BDA54B8A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1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4260-5BF5-D51A-066C-C7917D011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467EC9-1C96-5B49-4C4B-524DB6041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5AE2B-1DE4-A2D0-F84F-5986CA499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53AC1-5EC4-2C1E-13BB-7A04AD4E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A63F8-FCE3-D61A-3FA5-432C1C1C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6A64D-CF4A-B3C8-74E6-59CA3896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D87D72-878F-D084-AF36-7ED7958EA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9DEF0-00A5-AE57-C7F6-A8634E8E5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447BB-BAC8-E37A-B582-4DD2B859C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43B4F4-52AC-41FB-80BF-4179CDE63BD7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E718E-F410-83BB-14A1-A0AEAC39F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63B0F-3DDC-111F-CEC7-36AD085B2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CA5644-0F38-4773-B0B8-FDAEF173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307DDC-760A-A79C-B68B-D6FFAAC9E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Prospector Overview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>
                <a:solidFill>
                  <a:srgbClr val="FFFFFF"/>
                </a:solidFill>
              </a:rPr>
              <a:t>Prospector RSC Meeting 9/18/24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C2ACB-1A86-E7B9-FAFB-17261066F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Rose Nelson</a:t>
            </a:r>
          </a:p>
          <a:p>
            <a:pPr algn="l"/>
            <a:r>
              <a:rPr lang="en-US" dirty="0"/>
              <a:t>CO Alliance of Research Libraries</a:t>
            </a:r>
          </a:p>
          <a:p>
            <a:pPr algn="l"/>
            <a:r>
              <a:rPr lang="en-US" dirty="0"/>
              <a:t>Manager of Prospector </a:t>
            </a:r>
          </a:p>
        </p:txBody>
      </p:sp>
    </p:spTree>
    <p:extLst>
      <p:ext uri="{BB962C8B-B14F-4D97-AF65-F5344CB8AC3E}">
        <p14:creationId xmlns:p14="http://schemas.microsoft.com/office/powerpoint/2010/main" val="8564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AFDEC-CF82-BD89-8D86-C1115666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INN-Reach App and Encore Server upgrade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BECDE-A558-C5F4-5D38-66FE72B6E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Upgrade operating systems from Red Hat 7 to Red Hat 8 </a:t>
            </a:r>
          </a:p>
          <a:p>
            <a:r>
              <a:rPr lang="en-US" dirty="0"/>
              <a:t>Tuesday October 8</a:t>
            </a:r>
            <a:r>
              <a:rPr lang="en-US" baseline="30000" dirty="0"/>
              <a:t>th</a:t>
            </a:r>
            <a:r>
              <a:rPr lang="en-US" dirty="0"/>
              <a:t>  at 6am start time.  </a:t>
            </a:r>
          </a:p>
          <a:p>
            <a:r>
              <a:rPr lang="en-US" dirty="0"/>
              <a:t>Prospector will be completely down during this time.</a:t>
            </a:r>
          </a:p>
          <a:p>
            <a:r>
              <a:rPr lang="en-US" dirty="0"/>
              <a:t>Staff won’t be able to process INN-Reach requests during this time</a:t>
            </a:r>
          </a:p>
          <a:p>
            <a:r>
              <a:rPr lang="en-US" dirty="0"/>
              <a:t>Predicted down time is 4 hours.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9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0B234-DACB-43BA-0157-C6F2806F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INN-Reach Modernization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441AA-798A-B538-8BF5-B356636F3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on the CODCB server migrate from Millennium to Sierra-October 14, 2024</a:t>
            </a:r>
          </a:p>
          <a:p>
            <a:r>
              <a:rPr lang="en-US" dirty="0"/>
              <a:t>During this time all RSB libraries will be down-patrons can’t request and staff can’t  get into RSB. </a:t>
            </a:r>
          </a:p>
          <a:p>
            <a:r>
              <a:rPr lang="en-US" dirty="0"/>
              <a:t>After migration is complete, staff will no longer use Millennium</a:t>
            </a:r>
          </a:p>
          <a:p>
            <a:r>
              <a:rPr lang="en-US" dirty="0"/>
              <a:t>All transactions will be in Sierra </a:t>
            </a:r>
          </a:p>
          <a:p>
            <a:r>
              <a:rPr lang="en-US" dirty="0"/>
              <a:t>More of an interface change than change in functionality</a:t>
            </a:r>
          </a:p>
          <a:p>
            <a:r>
              <a:rPr lang="en-US" dirty="0"/>
              <a:t>This migration shouldn’t affect other libraries, only those on the RSB.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52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0779FE-165E-39E3-5C3C-6C51D33C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Prospector Top 10 Lenders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AF3C5CB-1D76-44E4-AE6D-3CB9F03720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133049"/>
              </p:ext>
            </p:extLst>
          </p:nvPr>
        </p:nvGraphicFramePr>
        <p:xfrm>
          <a:off x="4038600" y="961812"/>
          <a:ext cx="7386484" cy="5094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79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71B4-73C4-953E-8409-B972D71C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Fulfillments Jan-Aug 2023 &amp; 2024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0EEC29-8503-3A6E-2827-46D3C4DE58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004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6C8F-78C0-AE90-CE1C-9B2F95BD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483E5-260D-65C7-4BD5-31534F3FB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 Boulder still out of Prospector due to migration to FOLIO.  Hopefully returning Spring semester 2025 </a:t>
            </a:r>
          </a:p>
          <a:p>
            <a:r>
              <a:rPr lang="en-US" dirty="0"/>
              <a:t>Contract with Swank videos has ended.  Funding issues. </a:t>
            </a:r>
          </a:p>
          <a:p>
            <a:r>
              <a:rPr lang="en-US" dirty="0"/>
              <a:t>ProQuest Ebook contract still in place but pilot period is over </a:t>
            </a:r>
          </a:p>
          <a:p>
            <a:r>
              <a:rPr lang="en-US" dirty="0"/>
              <a:t>Prospector Director’s meeting in November-exact date-TBD.</a:t>
            </a:r>
          </a:p>
        </p:txBody>
      </p:sp>
    </p:spTree>
    <p:extLst>
      <p:ext uri="{BB962C8B-B14F-4D97-AF65-F5344CB8AC3E}">
        <p14:creationId xmlns:p14="http://schemas.microsoft.com/office/powerpoint/2010/main" val="234542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205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Prospector Overview Prospector RSC Meeting 9/18/24</vt:lpstr>
      <vt:lpstr>INN-Reach App and Encore Server upgrade </vt:lpstr>
      <vt:lpstr>INN-Reach Modernization Project </vt:lpstr>
      <vt:lpstr>Prospector Top 10 Lenders </vt:lpstr>
      <vt:lpstr>Fulfillments Jan-Aug 2023 &amp; 2024 </vt:lpstr>
      <vt:lpstr>Other Updates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Rose Nelson</dc:creator>
  <cp:lastModifiedBy>Rose Nelson</cp:lastModifiedBy>
  <cp:revision>4</cp:revision>
  <dcterms:created xsi:type="dcterms:W3CDTF">2024-09-13T21:18:51Z</dcterms:created>
  <dcterms:modified xsi:type="dcterms:W3CDTF">2024-09-16T21:46:18Z</dcterms:modified>
</cp:coreProperties>
</file>