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29"/>
  </p:notesMasterIdLst>
  <p:sldIdLst>
    <p:sldId id="256" r:id="rId2"/>
    <p:sldId id="257" r:id="rId3"/>
    <p:sldId id="258" r:id="rId4"/>
    <p:sldId id="259" r:id="rId5"/>
    <p:sldId id="260" r:id="rId6"/>
    <p:sldId id="261" r:id="rId7"/>
    <p:sldId id="262" r:id="rId8"/>
    <p:sldId id="263" r:id="rId9"/>
    <p:sldId id="281" r:id="rId10"/>
    <p:sldId id="264" r:id="rId11"/>
    <p:sldId id="270" r:id="rId12"/>
    <p:sldId id="266" r:id="rId13"/>
    <p:sldId id="267" r:id="rId14"/>
    <p:sldId id="268" r:id="rId15"/>
    <p:sldId id="269" r:id="rId16"/>
    <p:sldId id="265" r:id="rId17"/>
    <p:sldId id="271" r:id="rId18"/>
    <p:sldId id="272" r:id="rId19"/>
    <p:sldId id="273" r:id="rId20"/>
    <p:sldId id="274" r:id="rId21"/>
    <p:sldId id="275" r:id="rId22"/>
    <p:sldId id="276" r:id="rId23"/>
    <p:sldId id="277" r:id="rId24"/>
    <p:sldId id="278" r:id="rId25"/>
    <p:sldId id="279" r:id="rId26"/>
    <p:sldId id="280"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85945" autoAdjust="0"/>
  </p:normalViewPr>
  <p:slideViewPr>
    <p:cSldViewPr snapToGrid="0">
      <p:cViewPr varScale="1">
        <p:scale>
          <a:sx n="63" d="100"/>
          <a:sy n="63" d="100"/>
        </p:scale>
        <p:origin x="6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4F74A-C50E-45E8-A203-390EE3A85C69}"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E7828-DE0E-4529-9C99-396D3446F325}" type="slidenum">
              <a:rPr lang="en-US" smtClean="0"/>
              <a:t>‹#›</a:t>
            </a:fld>
            <a:endParaRPr lang="en-US"/>
          </a:p>
        </p:txBody>
      </p:sp>
    </p:spTree>
    <p:extLst>
      <p:ext uri="{BB962C8B-B14F-4D97-AF65-F5344CB8AC3E}">
        <p14:creationId xmlns:p14="http://schemas.microsoft.com/office/powerpoint/2010/main" val="137359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 &amp; I are going to talk a bit about e-resources and how they match,</a:t>
            </a:r>
            <a:r>
              <a:rPr lang="en-US" baseline="0" dirty="0" smtClean="0"/>
              <a:t> overlay, and display in Prospector. Years ago, you may remember a common topic of discussion was whether to combine print and e on one record or to have them on separate records. In the Prospector environment, it was decided to keep formats separate. I think many of us made the same decisions in our local environments. For Prospector, there are a few practices we need to follow in loading e-records to ensure proper overlay and to prevent matching on print records.</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2</a:t>
            </a:fld>
            <a:endParaRPr lang="en-US"/>
          </a:p>
        </p:txBody>
      </p:sp>
    </p:spTree>
    <p:extLst>
      <p:ext uri="{BB962C8B-B14F-4D97-AF65-F5344CB8AC3E}">
        <p14:creationId xmlns:p14="http://schemas.microsoft.com/office/powerpoint/2010/main" val="2049510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one on</a:t>
            </a:r>
            <a:r>
              <a:rPr lang="en-US" baseline="0" dirty="0" smtClean="0"/>
              <a:t> the left is the 1-holding record from Colorado College. The one on the right is the UCCS and UNC record. Both master records have a record source from Springer as you can see in the 001s.</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14</a:t>
            </a:fld>
            <a:endParaRPr lang="en-US"/>
          </a:p>
        </p:txBody>
      </p:sp>
    </p:spTree>
    <p:extLst>
      <p:ext uri="{BB962C8B-B14F-4D97-AF65-F5344CB8AC3E}">
        <p14:creationId xmlns:p14="http://schemas.microsoft.com/office/powerpoint/2010/main" val="117673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our record is an OCLC record</a:t>
            </a:r>
            <a:r>
              <a:rPr lang="en-US" baseline="0" dirty="0" smtClean="0"/>
              <a:t> (and one with the loader problem I mentioned earlier). It has attached to the record from UCCS despite the 001 difference. This is because the matching algorithm Rose/Karen mentioned earlier today, title key, ISBN, etc. So, in this instance it is a good match.</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15</a:t>
            </a:fld>
            <a:endParaRPr lang="en-US"/>
          </a:p>
        </p:txBody>
      </p:sp>
    </p:spTree>
    <p:extLst>
      <p:ext uri="{BB962C8B-B14F-4D97-AF65-F5344CB8AC3E}">
        <p14:creationId xmlns:p14="http://schemas.microsoft.com/office/powerpoint/2010/main" val="2733292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a:t>
            </a:r>
            <a:r>
              <a:rPr lang="en-US" baseline="0" dirty="0" smtClean="0"/>
              <a:t> note here about item record coding for our shareable Springer/Elsevier packages. Most e-resources in Prospector are not accessible unless you are affiliated with the holding institution, but for these two packages, other users may request titles. That lending is accomplished through coding in the item records. This is from one of our Springer titles. There are other packages that are shared between multiple institutions:  for example, the Alliance DDA titles are accessible for users in all of the participating libraries.</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16</a:t>
            </a:fld>
            <a:endParaRPr lang="en-US"/>
          </a:p>
        </p:txBody>
      </p:sp>
    </p:spTree>
    <p:extLst>
      <p:ext uri="{BB962C8B-B14F-4D97-AF65-F5344CB8AC3E}">
        <p14:creationId xmlns:p14="http://schemas.microsoft.com/office/powerpoint/2010/main" val="783955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longer a lot of difference between records with items attached, and those without.  However, there are some display differences between Classic catalog and Encore depending on whether the URL is in the bibliographic record, or in the item record.</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18</a:t>
            </a:fld>
            <a:endParaRPr lang="en-US"/>
          </a:p>
        </p:txBody>
      </p:sp>
    </p:spTree>
    <p:extLst>
      <p:ext uri="{BB962C8B-B14F-4D97-AF65-F5344CB8AC3E}">
        <p14:creationId xmlns:p14="http://schemas.microsoft.com/office/powerpoint/2010/main" val="3536634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display for Basalt – “Online” but no clickable URL; No local holdings</a:t>
            </a:r>
            <a:r>
              <a:rPr lang="en-US" baseline="0" dirty="0" smtClean="0"/>
              <a:t> note for </a:t>
            </a:r>
            <a:r>
              <a:rPr lang="en-US" baseline="0" dirty="0" err="1" smtClean="0"/>
              <a:t>Jeffco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19</a:t>
            </a:fld>
            <a:endParaRPr lang="en-US"/>
          </a:p>
        </p:txBody>
      </p:sp>
    </p:spTree>
    <p:extLst>
      <p:ext uri="{BB962C8B-B14F-4D97-AF65-F5344CB8AC3E}">
        <p14:creationId xmlns:p14="http://schemas.microsoft.com/office/powerpoint/2010/main" val="222189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URL for master record displays</a:t>
            </a:r>
            <a:r>
              <a:rPr lang="en-US" baseline="0" dirty="0" smtClean="0"/>
              <a:t> above the Holdings section. </a:t>
            </a:r>
            <a:r>
              <a:rPr lang="en-US" dirty="0" smtClean="0"/>
              <a:t>Notice the URL display for Basalt; copy</a:t>
            </a:r>
            <a:r>
              <a:rPr lang="en-US" baseline="0" dirty="0" smtClean="0"/>
              <a:t> information unavailable for </a:t>
            </a:r>
            <a:r>
              <a:rPr lang="en-US" baseline="0" dirty="0" err="1" smtClean="0"/>
              <a:t>Jeffco</a:t>
            </a:r>
            <a:r>
              <a:rPr lang="en-US" baseline="0" dirty="0" smtClean="0"/>
              <a:t> and Univ. of Wyoming because there are no item records attached.</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20</a:t>
            </a:fld>
            <a:endParaRPr lang="en-US"/>
          </a:p>
        </p:txBody>
      </p:sp>
    </p:spTree>
    <p:extLst>
      <p:ext uri="{BB962C8B-B14F-4D97-AF65-F5344CB8AC3E}">
        <p14:creationId xmlns:p14="http://schemas.microsoft.com/office/powerpoint/2010/main" val="2501060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 “local use only” and </a:t>
            </a:r>
            <a:r>
              <a:rPr lang="en-US" dirty="0" err="1" smtClean="0"/>
              <a:t>RBDigital</a:t>
            </a:r>
            <a:r>
              <a:rPr lang="en-US" dirty="0" smtClean="0"/>
              <a:t> call number.</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21</a:t>
            </a:fld>
            <a:endParaRPr lang="en-US"/>
          </a:p>
        </p:txBody>
      </p:sp>
    </p:spTree>
    <p:extLst>
      <p:ext uri="{BB962C8B-B14F-4D97-AF65-F5344CB8AC3E}">
        <p14:creationId xmlns:p14="http://schemas.microsoft.com/office/powerpoint/2010/main" val="377704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“local use only” note and “</a:t>
            </a:r>
            <a:r>
              <a:rPr lang="en-US" baseline="0" dirty="0" err="1" smtClean="0"/>
              <a:t>RBDigital</a:t>
            </a:r>
            <a:r>
              <a:rPr lang="en-US" baseline="0" dirty="0" smtClean="0"/>
              <a:t>” call number.</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22</a:t>
            </a:fld>
            <a:endParaRPr lang="en-US"/>
          </a:p>
        </p:txBody>
      </p:sp>
    </p:spTree>
    <p:extLst>
      <p:ext uri="{BB962C8B-B14F-4D97-AF65-F5344CB8AC3E}">
        <p14:creationId xmlns:p14="http://schemas.microsoft.com/office/powerpoint/2010/main" val="214610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 no URL</a:t>
            </a:r>
            <a:r>
              <a:rPr lang="en-US" baseline="0" dirty="0" smtClean="0"/>
              <a:t> displaying above the individual holdings.  </a:t>
            </a:r>
            <a:r>
              <a:rPr lang="en-US" baseline="0" dirty="0" err="1" smtClean="0"/>
              <a:t>Jeffco’s</a:t>
            </a:r>
            <a:r>
              <a:rPr lang="en-US" baseline="0" dirty="0" smtClean="0"/>
              <a:t> URL for the cover art is not showing because only one URL can display in an item record.  In Classic catalog, the item URLs are active.</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23</a:t>
            </a:fld>
            <a:endParaRPr lang="en-US"/>
          </a:p>
        </p:txBody>
      </p:sp>
    </p:spTree>
    <p:extLst>
      <p:ext uri="{BB962C8B-B14F-4D97-AF65-F5344CB8AC3E}">
        <p14:creationId xmlns:p14="http://schemas.microsoft.com/office/powerpoint/2010/main" val="422286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no electronic</a:t>
            </a:r>
            <a:r>
              <a:rPr lang="en-US" baseline="0" dirty="0" smtClean="0"/>
              <a:t> link is displaying.  A user would have to click on the title to get to any of the links.</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24</a:t>
            </a:fld>
            <a:endParaRPr lang="en-US"/>
          </a:p>
        </p:txBody>
      </p:sp>
    </p:spTree>
    <p:extLst>
      <p:ext uri="{BB962C8B-B14F-4D97-AF65-F5344CB8AC3E}">
        <p14:creationId xmlns:p14="http://schemas.microsoft.com/office/powerpoint/2010/main" val="201963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has already shown you where to find information regarding Prospector cataloging practices. Most of the info Cynthia &amp; I will cover today is taken directly from the “Best Practices for Loading MARC Records for Electronic Resources” document available</a:t>
            </a:r>
            <a:r>
              <a:rPr lang="en-US" baseline="0" dirty="0" smtClean="0"/>
              <a:t> on the Cat/Ref site.</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3</a:t>
            </a:fld>
            <a:endParaRPr lang="en-US"/>
          </a:p>
        </p:txBody>
      </p:sp>
    </p:spTree>
    <p:extLst>
      <p:ext uri="{BB962C8B-B14F-4D97-AF65-F5344CB8AC3E}">
        <p14:creationId xmlns:p14="http://schemas.microsoft.com/office/powerpoint/2010/main" val="719912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 links are not live for </a:t>
            </a:r>
            <a:r>
              <a:rPr lang="en-US" dirty="0" err="1" smtClean="0"/>
              <a:t>Jeffco</a:t>
            </a:r>
            <a:r>
              <a:rPr lang="en-US" dirty="0" smtClean="0"/>
              <a:t> or Basalt.  While item URLs work in Classic Prospector, they do not work in Encore.</a:t>
            </a:r>
            <a:endParaRPr lang="en-US" dirty="0"/>
          </a:p>
        </p:txBody>
      </p:sp>
      <p:sp>
        <p:nvSpPr>
          <p:cNvPr id="4" name="Slide Number Placeholder 3"/>
          <p:cNvSpPr>
            <a:spLocks noGrp="1"/>
          </p:cNvSpPr>
          <p:nvPr>
            <p:ph type="sldNum" sz="quarter" idx="10"/>
          </p:nvPr>
        </p:nvSpPr>
        <p:spPr/>
        <p:txBody>
          <a:bodyPr/>
          <a:lstStyle/>
          <a:p>
            <a:fld id="{A0AD53C9-4A85-4B3A-AD69-1E749E43C640}" type="slidenum">
              <a:rPr lang="en-US" smtClean="0"/>
              <a:t>25</a:t>
            </a:fld>
            <a:endParaRPr lang="en-US"/>
          </a:p>
        </p:txBody>
      </p:sp>
    </p:spTree>
    <p:extLst>
      <p:ext uri="{BB962C8B-B14F-4D97-AF65-F5344CB8AC3E}">
        <p14:creationId xmlns:p14="http://schemas.microsoft.com/office/powerpoint/2010/main" val="420950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all understand the issue—here’s an</a:t>
            </a:r>
            <a:r>
              <a:rPr lang="en-US" baseline="0" dirty="0" smtClean="0"/>
              <a:t> example. The first two records here are probably for the same resource, but we have two records. Different libraries get records for Springer titles from different sources. Some of us use OCLC and some get the records directly from Springer. For the three holdings here, two libraries have loaded records from Springer and one has an OCLC record. I’ll come back to this in a bit, but where the OCLC record is may end up surprising you. </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4</a:t>
            </a:fld>
            <a:endParaRPr lang="en-US"/>
          </a:p>
        </p:txBody>
      </p:sp>
    </p:spTree>
    <p:extLst>
      <p:ext uri="{BB962C8B-B14F-4D97-AF65-F5344CB8AC3E}">
        <p14:creationId xmlns:p14="http://schemas.microsoft.com/office/powerpoint/2010/main" val="184093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have a batch of e-resource records, one of the things you want to do is change the encoding level. Most of our print resource have an encoding level indicating full-level cataloging. If the e-resource encoding level is changed to a lower option, this helps ensure that it will not overlay the print record. In our best practice documentation, we are told to use an encoding level of u or l. I always change my batches to the u encoding level, and this can be accomplished in either </a:t>
            </a:r>
            <a:r>
              <a:rPr lang="en-US" baseline="0" dirty="0" err="1" smtClean="0"/>
              <a:t>MarcEdit</a:t>
            </a:r>
            <a:r>
              <a:rPr lang="en-US" baseline="0" dirty="0" smtClean="0"/>
              <a:t> before you load the records or in Sierra after you load them.</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5</a:t>
            </a:fld>
            <a:endParaRPr lang="en-US"/>
          </a:p>
        </p:txBody>
      </p:sp>
    </p:spTree>
    <p:extLst>
      <p:ext uri="{BB962C8B-B14F-4D97-AF65-F5344CB8AC3E}">
        <p14:creationId xmlns:p14="http://schemas.microsoft.com/office/powerpoint/2010/main" val="414897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make the change in </a:t>
            </a:r>
            <a:r>
              <a:rPr lang="en-US" baseline="0" dirty="0" err="1" smtClean="0"/>
              <a:t>MarcEdit</a:t>
            </a:r>
            <a:r>
              <a:rPr lang="en-US" baseline="0" dirty="0" smtClean="0"/>
              <a:t>, use the edit subfield utility. The field will be LDR, position 17. Leave the field data blank, and put a u (or l) in the replace with box. Click the “replace text” button.</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6</a:t>
            </a:fld>
            <a:endParaRPr lang="en-US"/>
          </a:p>
        </p:txBody>
      </p:sp>
    </p:spTree>
    <p:extLst>
      <p:ext uri="{BB962C8B-B14F-4D97-AF65-F5344CB8AC3E}">
        <p14:creationId xmlns:p14="http://schemas.microsoft.com/office/powerpoint/2010/main" val="54171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Sierra, you can make the change in the</a:t>
            </a:r>
            <a:r>
              <a:rPr lang="en-US" baseline="0" dirty="0" smtClean="0"/>
              <a:t> global update function. You’ll need to have the records you want to update in a list before you do these steps. Once you have your list selected in global update, you’ll use the Change Special Field command input option. Complete the options in the dialog box as shown and then click “ok”. I think most ILS systems we are using have a global update tool, so those of you on other systems should be able to use similar steps to do this task.</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7</a:t>
            </a:fld>
            <a:endParaRPr lang="en-US"/>
          </a:p>
        </p:txBody>
      </p:sp>
    </p:spTree>
    <p:extLst>
      <p:ext uri="{BB962C8B-B14F-4D97-AF65-F5344CB8AC3E}">
        <p14:creationId xmlns:p14="http://schemas.microsoft.com/office/powerpoint/2010/main" val="239957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a:t>
            </a:r>
            <a:r>
              <a:rPr lang="en-US" baseline="0" dirty="0" smtClean="0"/>
              <a:t> things to be aware of is the 001 field. Talk about “on” &amp; changes needed to some of UNC’s loaders.</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8</a:t>
            </a:fld>
            <a:endParaRPr lang="en-US"/>
          </a:p>
        </p:txBody>
      </p:sp>
    </p:spTree>
    <p:extLst>
      <p:ext uri="{BB962C8B-B14F-4D97-AF65-F5344CB8AC3E}">
        <p14:creationId xmlns:p14="http://schemas.microsoft.com/office/powerpoint/2010/main" val="269183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search Prospector</a:t>
            </a:r>
            <a:r>
              <a:rPr lang="en-US" baseline="0" dirty="0" smtClean="0"/>
              <a:t> for 001 numbers, you need to be in the Classic catalog view.</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9</a:t>
            </a:fld>
            <a:endParaRPr lang="en-US"/>
          </a:p>
        </p:txBody>
      </p:sp>
    </p:spTree>
    <p:extLst>
      <p:ext uri="{BB962C8B-B14F-4D97-AF65-F5344CB8AC3E}">
        <p14:creationId xmlns:p14="http://schemas.microsoft.com/office/powerpoint/2010/main" val="261607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go back and take a closer look at these two records for the same title.</a:t>
            </a:r>
            <a:endParaRPr lang="en-US" dirty="0"/>
          </a:p>
        </p:txBody>
      </p:sp>
      <p:sp>
        <p:nvSpPr>
          <p:cNvPr id="4" name="Slide Number Placeholder 3"/>
          <p:cNvSpPr>
            <a:spLocks noGrp="1"/>
          </p:cNvSpPr>
          <p:nvPr>
            <p:ph type="sldNum" sz="quarter" idx="10"/>
          </p:nvPr>
        </p:nvSpPr>
        <p:spPr/>
        <p:txBody>
          <a:bodyPr/>
          <a:lstStyle/>
          <a:p>
            <a:fld id="{348E7828-DE0E-4529-9C99-396D3446F325}" type="slidenum">
              <a:rPr lang="en-US" smtClean="0"/>
              <a:t>11</a:t>
            </a:fld>
            <a:endParaRPr lang="en-US"/>
          </a:p>
        </p:txBody>
      </p:sp>
    </p:spTree>
    <p:extLst>
      <p:ext uri="{BB962C8B-B14F-4D97-AF65-F5344CB8AC3E}">
        <p14:creationId xmlns:p14="http://schemas.microsoft.com/office/powerpoint/2010/main" val="907971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31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0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260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2239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9301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0832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0722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555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9573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9DBDB-1E3C-4207-914F-119C31C62BC2}"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0FD77-027C-4742-86BE-CCED077BE630}" type="slidenum">
              <a:rPr lang="en-US" smtClean="0"/>
              <a:t>‹#›</a:t>
            </a:fld>
            <a:endParaRPr lang="en-US"/>
          </a:p>
        </p:txBody>
      </p:sp>
    </p:spTree>
    <p:extLst>
      <p:ext uri="{BB962C8B-B14F-4D97-AF65-F5344CB8AC3E}">
        <p14:creationId xmlns:p14="http://schemas.microsoft.com/office/powerpoint/2010/main" val="213537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134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24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844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86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136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33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921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296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2/15/2018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86080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mailto:Cynthia.Wilson@jeffcolibrary.org" TargetMode="External"/><Relationship Id="rId2" Type="http://schemas.openxmlformats.org/officeDocument/2006/relationships/hyperlink" Target="mailto:Jessica.hayden@unco.edu"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oalliance.org/catalog-reference-committe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E-Resources in Prospector</a:t>
            </a:r>
            <a:endParaRPr lang="en-US" dirty="0"/>
          </a:p>
        </p:txBody>
      </p:sp>
      <p:sp>
        <p:nvSpPr>
          <p:cNvPr id="3" name="Subtitle 2"/>
          <p:cNvSpPr>
            <a:spLocks noGrp="1"/>
          </p:cNvSpPr>
          <p:nvPr>
            <p:ph type="subTitle" idx="1"/>
          </p:nvPr>
        </p:nvSpPr>
        <p:spPr/>
        <p:txBody>
          <a:bodyPr/>
          <a:lstStyle/>
          <a:p>
            <a:r>
              <a:rPr lang="en-US" dirty="0" smtClean="0"/>
              <a:t>Do’s and don’ts</a:t>
            </a:r>
            <a:endParaRPr lang="en-US" dirty="0"/>
          </a:p>
        </p:txBody>
      </p:sp>
    </p:spTree>
    <p:extLst>
      <p:ext uri="{BB962C8B-B14F-4D97-AF65-F5344CB8AC3E}">
        <p14:creationId xmlns:p14="http://schemas.microsoft.com/office/powerpoint/2010/main" val="4185540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Isbn</a:t>
            </a:r>
            <a:r>
              <a:rPr lang="en-US" dirty="0" smtClean="0"/>
              <a:t>/</a:t>
            </a:r>
            <a:r>
              <a:rPr lang="en-US" dirty="0" err="1" smtClean="0"/>
              <a:t>issn</a:t>
            </a:r>
            <a:endParaRPr lang="en-US" dirty="0"/>
          </a:p>
        </p:txBody>
      </p:sp>
      <p:sp>
        <p:nvSpPr>
          <p:cNvPr id="3" name="Content Placeholder 2"/>
          <p:cNvSpPr>
            <a:spLocks noGrp="1"/>
          </p:cNvSpPr>
          <p:nvPr>
            <p:ph sz="quarter" idx="13"/>
          </p:nvPr>
        </p:nvSpPr>
        <p:spPr/>
        <p:txBody>
          <a:bodyPr/>
          <a:lstStyle/>
          <a:p>
            <a:r>
              <a:rPr lang="en-US" dirty="0" smtClean="0"/>
              <a:t>Put print/other format </a:t>
            </a:r>
            <a:r>
              <a:rPr lang="en-US" dirty="0" err="1" smtClean="0"/>
              <a:t>isbns</a:t>
            </a:r>
            <a:r>
              <a:rPr lang="en-US" dirty="0" smtClean="0"/>
              <a:t> in subfield z</a:t>
            </a:r>
          </a:p>
          <a:p>
            <a:r>
              <a:rPr lang="en-US" dirty="0" smtClean="0"/>
              <a:t>Print </a:t>
            </a:r>
            <a:r>
              <a:rPr lang="en-US" dirty="0" err="1" smtClean="0"/>
              <a:t>isbns</a:t>
            </a:r>
            <a:r>
              <a:rPr lang="en-US" dirty="0" smtClean="0"/>
              <a:t> in e-resource records may cause overlay with a print version record</a:t>
            </a:r>
            <a:endParaRPr lang="en-US" dirty="0"/>
          </a:p>
        </p:txBody>
      </p:sp>
    </p:spTree>
    <p:extLst>
      <p:ext uri="{BB962C8B-B14F-4D97-AF65-F5344CB8AC3E}">
        <p14:creationId xmlns:p14="http://schemas.microsoft.com/office/powerpoint/2010/main" val="3819889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785"/>
            <a:ext cx="12191999" cy="6843215"/>
          </a:xfrm>
          <a:prstGeom prst="rect">
            <a:avLst/>
          </a:prstGeom>
        </p:spPr>
      </p:pic>
    </p:spTree>
    <p:extLst>
      <p:ext uri="{BB962C8B-B14F-4D97-AF65-F5344CB8AC3E}">
        <p14:creationId xmlns:p14="http://schemas.microsoft.com/office/powerpoint/2010/main" val="228642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900" y="1021136"/>
            <a:ext cx="10556719" cy="4846263"/>
          </a:xfrm>
          <a:prstGeom prst="rect">
            <a:avLst/>
          </a:prstGeom>
        </p:spPr>
      </p:pic>
    </p:spTree>
    <p:extLst>
      <p:ext uri="{BB962C8B-B14F-4D97-AF65-F5344CB8AC3E}">
        <p14:creationId xmlns:p14="http://schemas.microsoft.com/office/powerpoint/2010/main" val="111959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3089" y="1244600"/>
            <a:ext cx="10305557" cy="4343400"/>
          </a:xfrm>
          <a:prstGeom prst="rect">
            <a:avLst/>
          </a:prstGeom>
        </p:spPr>
      </p:pic>
    </p:spTree>
    <p:extLst>
      <p:ext uri="{BB962C8B-B14F-4D97-AF65-F5344CB8AC3E}">
        <p14:creationId xmlns:p14="http://schemas.microsoft.com/office/powerpoint/2010/main" val="254761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967412" y="1181100"/>
            <a:ext cx="5951608" cy="3975100"/>
          </a:xfrm>
          <a:prstGeom prst="rect">
            <a:avLst/>
          </a:prstGeom>
        </p:spPr>
      </p:pic>
      <p:pic>
        <p:nvPicPr>
          <p:cNvPr id="3" name="Picture 2"/>
          <p:cNvPicPr>
            <a:picLocks noChangeAspect="1"/>
          </p:cNvPicPr>
          <p:nvPr/>
        </p:nvPicPr>
        <p:blipFill>
          <a:blip r:embed="rId4"/>
          <a:stretch>
            <a:fillRect/>
          </a:stretch>
        </p:blipFill>
        <p:spPr>
          <a:xfrm>
            <a:off x="98291" y="1035619"/>
            <a:ext cx="5642109" cy="3231581"/>
          </a:xfrm>
          <a:prstGeom prst="rect">
            <a:avLst/>
          </a:prstGeom>
        </p:spPr>
      </p:pic>
    </p:spTree>
    <p:extLst>
      <p:ext uri="{BB962C8B-B14F-4D97-AF65-F5344CB8AC3E}">
        <p14:creationId xmlns:p14="http://schemas.microsoft.com/office/powerpoint/2010/main" val="22118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160" y="1228181"/>
            <a:ext cx="5390406" cy="3541939"/>
          </a:xfrm>
          <a:prstGeom prst="rect">
            <a:avLst/>
          </a:prstGeom>
        </p:spPr>
      </p:pic>
      <p:pic>
        <p:nvPicPr>
          <p:cNvPr id="3" name="Picture 2"/>
          <p:cNvPicPr>
            <a:picLocks noChangeAspect="1"/>
          </p:cNvPicPr>
          <p:nvPr/>
        </p:nvPicPr>
        <p:blipFill>
          <a:blip r:embed="rId4"/>
          <a:stretch>
            <a:fillRect/>
          </a:stretch>
        </p:blipFill>
        <p:spPr>
          <a:xfrm>
            <a:off x="5775960" y="1228181"/>
            <a:ext cx="6416040" cy="4286125"/>
          </a:xfrm>
          <a:prstGeom prst="rect">
            <a:avLst/>
          </a:prstGeom>
        </p:spPr>
      </p:pic>
    </p:spTree>
    <p:extLst>
      <p:ext uri="{BB962C8B-B14F-4D97-AF65-F5344CB8AC3E}">
        <p14:creationId xmlns:p14="http://schemas.microsoft.com/office/powerpoint/2010/main" val="2599511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Shared/lendable packages</a:t>
            </a:r>
            <a:endParaRPr lang="en-US" dirty="0"/>
          </a:p>
        </p:txBody>
      </p:sp>
      <p:sp>
        <p:nvSpPr>
          <p:cNvPr id="3" name="Content Placeholder 2"/>
          <p:cNvSpPr>
            <a:spLocks noGrp="1"/>
          </p:cNvSpPr>
          <p:nvPr>
            <p:ph sz="quarter" idx="13"/>
          </p:nvPr>
        </p:nvSpPr>
        <p:spPr>
          <a:xfrm>
            <a:off x="913774" y="2367092"/>
            <a:ext cx="3404226" cy="3424107"/>
          </a:xfrm>
        </p:spPr>
        <p:txBody>
          <a:bodyPr/>
          <a:lstStyle/>
          <a:p>
            <a:r>
              <a:rPr lang="en-US" dirty="0" smtClean="0"/>
              <a:t>Springer/Elsevier</a:t>
            </a:r>
          </a:p>
          <a:p>
            <a:pPr lvl="1"/>
            <a:r>
              <a:rPr lang="en-US" dirty="0" smtClean="0"/>
              <a:t>coding in item record             facilitates loaning</a:t>
            </a:r>
          </a:p>
        </p:txBody>
      </p:sp>
      <p:pic>
        <p:nvPicPr>
          <p:cNvPr id="5" name="Content Placeholder 4"/>
          <p:cNvPicPr>
            <a:picLocks noGrp="1" noChangeAspect="1"/>
          </p:cNvPicPr>
          <p:nvPr>
            <p:ph sz="quarter" idx="14"/>
          </p:nvPr>
        </p:nvPicPr>
        <p:blipFill>
          <a:blip r:embed="rId3"/>
          <a:stretch>
            <a:fillRect/>
          </a:stretch>
        </p:blipFill>
        <p:spPr>
          <a:xfrm>
            <a:off x="4318001" y="2136764"/>
            <a:ext cx="6986091" cy="3070236"/>
          </a:xfrm>
          <a:prstGeom prst="rect">
            <a:avLst/>
          </a:prstGeom>
        </p:spPr>
      </p:pic>
    </p:spTree>
    <p:extLst>
      <p:ext uri="{BB962C8B-B14F-4D97-AF65-F5344CB8AC3E}">
        <p14:creationId xmlns:p14="http://schemas.microsoft.com/office/powerpoint/2010/main" val="1718022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Prospector best practices</a:t>
            </a:r>
            <a:endParaRPr lang="en-US" dirty="0"/>
          </a:p>
        </p:txBody>
      </p:sp>
      <p:sp>
        <p:nvSpPr>
          <p:cNvPr id="3" name="Subtitle 2"/>
          <p:cNvSpPr>
            <a:spLocks noGrp="1"/>
          </p:cNvSpPr>
          <p:nvPr>
            <p:ph type="subTitle" idx="1"/>
          </p:nvPr>
        </p:nvSpPr>
        <p:spPr/>
        <p:txBody>
          <a:bodyPr/>
          <a:lstStyle/>
          <a:p>
            <a:r>
              <a:rPr lang="en-US" dirty="0" smtClean="0"/>
              <a:t>856 display differences 	</a:t>
            </a:r>
            <a:endParaRPr lang="en-US" dirty="0"/>
          </a:p>
        </p:txBody>
      </p:sp>
    </p:spTree>
    <p:extLst>
      <p:ext uri="{BB962C8B-B14F-4D97-AF65-F5344CB8AC3E}">
        <p14:creationId xmlns:p14="http://schemas.microsoft.com/office/powerpoint/2010/main" val="74696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record 856 display when the master record has no item attached</a:t>
            </a:r>
            <a:endParaRPr lang="en-US" dirty="0"/>
          </a:p>
        </p:txBody>
      </p:sp>
      <p:sp>
        <p:nvSpPr>
          <p:cNvPr id="4" name="Left Arrow 3"/>
          <p:cNvSpPr/>
          <p:nvPr/>
        </p:nvSpPr>
        <p:spPr>
          <a:xfrm>
            <a:off x="8839200" y="50154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7481" y="1938403"/>
            <a:ext cx="779703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7963422" y="573992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11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Item view of 856 display in Encore for master record with no item record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8374" y="1988507"/>
            <a:ext cx="801525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338169" y="527808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7368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Documentation available</a:t>
            </a:r>
          </a:p>
          <a:p>
            <a:r>
              <a:rPr lang="en-US" dirty="0" smtClean="0"/>
              <a:t>Encoding level</a:t>
            </a:r>
          </a:p>
          <a:p>
            <a:r>
              <a:rPr lang="en-US" dirty="0" smtClean="0"/>
              <a:t>001</a:t>
            </a:r>
          </a:p>
          <a:p>
            <a:r>
              <a:rPr lang="en-US" dirty="0" smtClean="0"/>
              <a:t>Know your loader</a:t>
            </a:r>
          </a:p>
          <a:p>
            <a:r>
              <a:rPr lang="en-US" dirty="0" smtClean="0"/>
              <a:t>ISBN/ISSN</a:t>
            </a:r>
          </a:p>
          <a:p>
            <a:r>
              <a:rPr lang="en-US" dirty="0" smtClean="0"/>
              <a:t>Shared/lendable packages</a:t>
            </a:r>
          </a:p>
          <a:p>
            <a:r>
              <a:rPr lang="en-US" dirty="0" smtClean="0"/>
              <a:t>Item record</a:t>
            </a:r>
          </a:p>
          <a:p>
            <a:r>
              <a:rPr lang="en-US" dirty="0" smtClean="0"/>
              <a:t>856 field</a:t>
            </a:r>
            <a:endParaRPr lang="en-US" dirty="0"/>
          </a:p>
        </p:txBody>
      </p:sp>
    </p:spTree>
    <p:extLst>
      <p:ext uri="{BB962C8B-B14F-4D97-AF65-F5344CB8AC3E}">
        <p14:creationId xmlns:p14="http://schemas.microsoft.com/office/powerpoint/2010/main" val="2660065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856 display in Classic catalog view of master record, no item</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2396547"/>
            <a:ext cx="8229600" cy="347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1536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856 display with item record attached</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91238" y="1677468"/>
            <a:ext cx="8009524" cy="43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7696200" y="52578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88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Classic catalog display with item attached</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2729694"/>
            <a:ext cx="8229600" cy="226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814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Classic catalog view of master record with URL in the item rather than the bib</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2583928"/>
            <a:ext cx="8229600" cy="255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56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Browse display with item URL in master record</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698178"/>
            <a:ext cx="8229600" cy="433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324600" y="547268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312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Encore display with URL of master record in the item</a:t>
            </a:r>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81408" y="1973549"/>
            <a:ext cx="8229600" cy="440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0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856 display suggestions</a:t>
            </a:r>
            <a:endParaRPr lang="en-US" dirty="0"/>
          </a:p>
        </p:txBody>
      </p:sp>
      <p:sp>
        <p:nvSpPr>
          <p:cNvPr id="3" name="Content Placeholder 2"/>
          <p:cNvSpPr>
            <a:spLocks noGrp="1"/>
          </p:cNvSpPr>
          <p:nvPr>
            <p:ph idx="1"/>
          </p:nvPr>
        </p:nvSpPr>
        <p:spPr/>
        <p:txBody>
          <a:bodyPr/>
          <a:lstStyle/>
          <a:p>
            <a:r>
              <a:rPr lang="en-US" dirty="0" smtClean="0"/>
              <a:t>Put 856 in bibliographic record rather than item if possible since Encore item URLs are not active</a:t>
            </a:r>
          </a:p>
          <a:p>
            <a:r>
              <a:rPr lang="en-US" dirty="0" smtClean="0"/>
              <a:t>If item URL is required, make sure to set the encoding level so you are not the master record</a:t>
            </a:r>
          </a:p>
          <a:p>
            <a:r>
              <a:rPr lang="en-US" dirty="0" smtClean="0"/>
              <a:t>Add item records if you want call number, holdings or status information to display</a:t>
            </a:r>
            <a:endParaRPr lang="en-US" dirty="0"/>
          </a:p>
        </p:txBody>
      </p:sp>
    </p:spTree>
    <p:extLst>
      <p:ext uri="{BB962C8B-B14F-4D97-AF65-F5344CB8AC3E}">
        <p14:creationId xmlns:p14="http://schemas.microsoft.com/office/powerpoint/2010/main" val="274518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3"/>
          </p:nvPr>
        </p:nvSpPr>
        <p:spPr/>
        <p:txBody>
          <a:bodyPr/>
          <a:lstStyle/>
          <a:p>
            <a:pPr marL="0" indent="0">
              <a:buNone/>
            </a:pPr>
            <a:r>
              <a:rPr lang="en-US" dirty="0" smtClean="0"/>
              <a:t>Jessica Hayden</a:t>
            </a:r>
          </a:p>
          <a:p>
            <a:pPr marL="0" indent="0">
              <a:buNone/>
            </a:pPr>
            <a:r>
              <a:rPr lang="en-US" dirty="0" smtClean="0"/>
              <a:t>Technical services manager</a:t>
            </a:r>
          </a:p>
          <a:p>
            <a:pPr marL="0" indent="0">
              <a:buNone/>
            </a:pPr>
            <a:r>
              <a:rPr lang="en-US" dirty="0" smtClean="0"/>
              <a:t>University of northern Colorado</a:t>
            </a:r>
          </a:p>
          <a:p>
            <a:pPr marL="0" indent="0">
              <a:buNone/>
            </a:pPr>
            <a:r>
              <a:rPr lang="en-US" dirty="0" smtClean="0">
                <a:hlinkClick r:id="rId2"/>
              </a:rPr>
              <a:t>Jessica.hayden@unco.edu</a:t>
            </a:r>
            <a:r>
              <a:rPr lang="en-US" dirty="0" smtClean="0"/>
              <a:t>	</a:t>
            </a:r>
            <a:endParaRPr lang="en-US" dirty="0"/>
          </a:p>
        </p:txBody>
      </p:sp>
      <p:sp>
        <p:nvSpPr>
          <p:cNvPr id="4" name="Content Placeholder 3"/>
          <p:cNvSpPr>
            <a:spLocks noGrp="1"/>
          </p:cNvSpPr>
          <p:nvPr>
            <p:ph sz="quarter" idx="14"/>
          </p:nvPr>
        </p:nvSpPr>
        <p:spPr/>
        <p:txBody>
          <a:bodyPr/>
          <a:lstStyle/>
          <a:p>
            <a:pPr marL="0" indent="0">
              <a:buNone/>
            </a:pPr>
            <a:r>
              <a:rPr lang="en-US" dirty="0" smtClean="0"/>
              <a:t>Cynthia Wilson</a:t>
            </a:r>
          </a:p>
          <a:p>
            <a:pPr marL="0" indent="0">
              <a:buNone/>
            </a:pPr>
            <a:r>
              <a:rPr lang="en-US" dirty="0" smtClean="0"/>
              <a:t>Cataloging, database maintenance, receiving &amp; processing supervisor</a:t>
            </a:r>
          </a:p>
          <a:p>
            <a:pPr marL="0" indent="0">
              <a:buNone/>
            </a:pPr>
            <a:r>
              <a:rPr lang="en-US" dirty="0" smtClean="0"/>
              <a:t>Jefferson county public library</a:t>
            </a:r>
          </a:p>
          <a:p>
            <a:pPr marL="0" indent="0">
              <a:buNone/>
            </a:pPr>
            <a:r>
              <a:rPr lang="en-US" dirty="0" smtClean="0">
                <a:hlinkClick r:id="rId3"/>
              </a:rPr>
              <a:t>Cynthia.Wilson@jeffcolibrary.org</a:t>
            </a:r>
            <a:endParaRPr lang="en-US" dirty="0" smtClean="0"/>
          </a:p>
          <a:p>
            <a:pPr marL="0" indent="0">
              <a:buNone/>
            </a:pPr>
            <a:endParaRPr lang="en-US" dirty="0"/>
          </a:p>
        </p:txBody>
      </p:sp>
    </p:spTree>
    <p:extLst>
      <p:ext uri="{BB962C8B-B14F-4D97-AF65-F5344CB8AC3E}">
        <p14:creationId xmlns:p14="http://schemas.microsoft.com/office/powerpoint/2010/main" val="38455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sz="quarter" idx="13"/>
          </p:nvPr>
        </p:nvSpPr>
        <p:spPr/>
        <p:txBody>
          <a:bodyPr/>
          <a:lstStyle/>
          <a:p>
            <a:r>
              <a:rPr lang="en-US" dirty="0" smtClean="0"/>
              <a:t>Prospector best practices – loading marc records for electronic resources</a:t>
            </a:r>
          </a:p>
          <a:p>
            <a:pPr lvl="1"/>
            <a:r>
              <a:rPr lang="en-US" dirty="0">
                <a:hlinkClick r:id="rId3"/>
              </a:rPr>
              <a:t>https://</a:t>
            </a:r>
            <a:r>
              <a:rPr lang="en-US" dirty="0" smtClean="0">
                <a:hlinkClick r:id="rId3"/>
              </a:rPr>
              <a:t>www.coalliance.org/catalog-reference-committee</a:t>
            </a:r>
            <a:endParaRPr lang="en-US" dirty="0" smtClean="0"/>
          </a:p>
          <a:p>
            <a:pPr marL="457200" lvl="1" indent="0">
              <a:buNone/>
            </a:pPr>
            <a:endParaRPr lang="en-US" dirty="0"/>
          </a:p>
        </p:txBody>
      </p:sp>
      <p:pic>
        <p:nvPicPr>
          <p:cNvPr id="4" name="Picture 3"/>
          <p:cNvPicPr>
            <a:picLocks noChangeAspect="1"/>
          </p:cNvPicPr>
          <p:nvPr/>
        </p:nvPicPr>
        <p:blipFill rotWithShape="1">
          <a:blip r:embed="rId4"/>
          <a:srcRect t="2475"/>
          <a:stretch/>
        </p:blipFill>
        <p:spPr>
          <a:xfrm>
            <a:off x="1689100" y="3278981"/>
            <a:ext cx="5562600" cy="2814637"/>
          </a:xfrm>
          <a:prstGeom prst="rect">
            <a:avLst/>
          </a:prstGeom>
        </p:spPr>
      </p:pic>
      <p:sp>
        <p:nvSpPr>
          <p:cNvPr id="5" name="Oval 4"/>
          <p:cNvSpPr/>
          <p:nvPr/>
        </p:nvSpPr>
        <p:spPr>
          <a:xfrm>
            <a:off x="2222500" y="4508500"/>
            <a:ext cx="4495800" cy="711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2090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785"/>
            <a:ext cx="12191999" cy="6843215"/>
          </a:xfrm>
          <a:prstGeom prst="rect">
            <a:avLst/>
          </a:prstGeom>
        </p:spPr>
      </p:pic>
    </p:spTree>
    <p:extLst>
      <p:ext uri="{BB962C8B-B14F-4D97-AF65-F5344CB8AC3E}">
        <p14:creationId xmlns:p14="http://schemas.microsoft.com/office/powerpoint/2010/main" val="1305720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level</a:t>
            </a:r>
            <a:endParaRPr lang="en-US" dirty="0"/>
          </a:p>
        </p:txBody>
      </p:sp>
      <p:sp>
        <p:nvSpPr>
          <p:cNvPr id="3" name="Content Placeholder 2"/>
          <p:cNvSpPr>
            <a:spLocks noGrp="1"/>
          </p:cNvSpPr>
          <p:nvPr>
            <p:ph sz="quarter" idx="13"/>
          </p:nvPr>
        </p:nvSpPr>
        <p:spPr/>
        <p:txBody>
          <a:bodyPr/>
          <a:lstStyle/>
          <a:p>
            <a:r>
              <a:rPr lang="en-US" dirty="0" smtClean="0"/>
              <a:t>Should be “u” or “l” for batch loads of e-resources</a:t>
            </a:r>
          </a:p>
          <a:p>
            <a:r>
              <a:rPr lang="en-US" dirty="0" smtClean="0"/>
              <a:t>Encoding level may be changed pre-load using </a:t>
            </a:r>
            <a:r>
              <a:rPr lang="en-US" dirty="0" err="1" smtClean="0"/>
              <a:t>marcedit</a:t>
            </a:r>
            <a:r>
              <a:rPr lang="en-US" dirty="0" smtClean="0"/>
              <a:t> or post-load in global update</a:t>
            </a:r>
          </a:p>
          <a:p>
            <a:endParaRPr lang="en-US" dirty="0"/>
          </a:p>
        </p:txBody>
      </p:sp>
    </p:spTree>
    <p:extLst>
      <p:ext uri="{BB962C8B-B14F-4D97-AF65-F5344CB8AC3E}">
        <p14:creationId xmlns:p14="http://schemas.microsoft.com/office/powerpoint/2010/main" val="839138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encoding level using </a:t>
            </a:r>
            <a:r>
              <a:rPr lang="en-US" dirty="0" err="1" smtClean="0"/>
              <a:t>marcedit</a:t>
            </a:r>
            <a:endParaRPr lang="en-US" dirty="0"/>
          </a:p>
        </p:txBody>
      </p:sp>
      <p:sp>
        <p:nvSpPr>
          <p:cNvPr id="3" name="Content Placeholder 2"/>
          <p:cNvSpPr>
            <a:spLocks noGrp="1"/>
          </p:cNvSpPr>
          <p:nvPr>
            <p:ph sz="quarter" idx="13"/>
          </p:nvPr>
        </p:nvSpPr>
        <p:spPr>
          <a:xfrm>
            <a:off x="913774" y="2367092"/>
            <a:ext cx="4013826" cy="3424107"/>
          </a:xfrm>
        </p:spPr>
        <p:txBody>
          <a:bodyPr/>
          <a:lstStyle/>
          <a:p>
            <a:r>
              <a:rPr lang="en-US" dirty="0" smtClean="0"/>
              <a:t>Use the Edit subfield utility</a:t>
            </a:r>
          </a:p>
          <a:p>
            <a:pPr lvl="1"/>
            <a:r>
              <a:rPr lang="en-US" dirty="0" smtClean="0"/>
              <a:t>Field = LDR</a:t>
            </a:r>
          </a:p>
          <a:p>
            <a:pPr lvl="1"/>
            <a:r>
              <a:rPr lang="en-US" dirty="0" smtClean="0"/>
              <a:t>Position = 17</a:t>
            </a:r>
          </a:p>
          <a:p>
            <a:pPr lvl="1"/>
            <a:r>
              <a:rPr lang="en-US" dirty="0" smtClean="0"/>
              <a:t>Leave field data blank</a:t>
            </a:r>
          </a:p>
          <a:p>
            <a:pPr lvl="1"/>
            <a:r>
              <a:rPr lang="en-US" dirty="0" smtClean="0"/>
              <a:t>Replace with = u</a:t>
            </a:r>
          </a:p>
          <a:p>
            <a:pPr lvl="1"/>
            <a:r>
              <a:rPr lang="en-US" dirty="0" smtClean="0"/>
              <a:t>“replace text”</a:t>
            </a:r>
            <a:endParaRPr lang="en-US" dirty="0"/>
          </a:p>
        </p:txBody>
      </p:sp>
      <p:pic>
        <p:nvPicPr>
          <p:cNvPr id="4" name="Picture 3"/>
          <p:cNvPicPr>
            <a:picLocks noChangeAspect="1"/>
          </p:cNvPicPr>
          <p:nvPr/>
        </p:nvPicPr>
        <p:blipFill>
          <a:blip r:embed="rId3"/>
          <a:stretch>
            <a:fillRect/>
          </a:stretch>
        </p:blipFill>
        <p:spPr>
          <a:xfrm>
            <a:off x="5498842" y="2367092"/>
            <a:ext cx="5944115" cy="2962913"/>
          </a:xfrm>
          <a:prstGeom prst="rect">
            <a:avLst/>
          </a:prstGeom>
        </p:spPr>
      </p:pic>
    </p:spTree>
    <p:extLst>
      <p:ext uri="{BB962C8B-B14F-4D97-AF65-F5344CB8AC3E}">
        <p14:creationId xmlns:p14="http://schemas.microsoft.com/office/powerpoint/2010/main" val="62514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encoding level in sierra global update</a:t>
            </a:r>
            <a:endParaRPr lang="en-US" dirty="0"/>
          </a:p>
        </p:txBody>
      </p:sp>
      <p:pic>
        <p:nvPicPr>
          <p:cNvPr id="5" name="Content Placeholder 4"/>
          <p:cNvPicPr>
            <a:picLocks noGrp="1" noChangeAspect="1"/>
          </p:cNvPicPr>
          <p:nvPr>
            <p:ph sz="quarter" idx="13"/>
          </p:nvPr>
        </p:nvPicPr>
        <p:blipFill>
          <a:blip r:embed="rId3"/>
          <a:stretch>
            <a:fillRect/>
          </a:stretch>
        </p:blipFill>
        <p:spPr>
          <a:xfrm>
            <a:off x="1130300" y="2542696"/>
            <a:ext cx="4622800" cy="3072769"/>
          </a:xfrm>
          <a:prstGeom prst="rect">
            <a:avLst/>
          </a:prstGeom>
        </p:spPr>
      </p:pic>
      <p:pic>
        <p:nvPicPr>
          <p:cNvPr id="6" name="Content Placeholder 5"/>
          <p:cNvPicPr>
            <a:picLocks noGrp="1" noChangeAspect="1"/>
          </p:cNvPicPr>
          <p:nvPr>
            <p:ph sz="quarter" idx="14"/>
          </p:nvPr>
        </p:nvPicPr>
        <p:blipFill>
          <a:blip r:embed="rId4"/>
          <a:stretch>
            <a:fillRect/>
          </a:stretch>
        </p:blipFill>
        <p:spPr>
          <a:xfrm>
            <a:off x="6585018" y="2740893"/>
            <a:ext cx="4279763" cy="2676376"/>
          </a:xfrm>
          <a:prstGeom prst="rect">
            <a:avLst/>
          </a:prstGeom>
        </p:spPr>
      </p:pic>
    </p:spTree>
    <p:extLst>
      <p:ext uri="{BB962C8B-B14F-4D97-AF65-F5344CB8AC3E}">
        <p14:creationId xmlns:p14="http://schemas.microsoft.com/office/powerpoint/2010/main" val="299554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001 field</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Standard III loader strips </a:t>
            </a:r>
            <a:r>
              <a:rPr lang="en-US" dirty="0" err="1" smtClean="0"/>
              <a:t>Oclc</a:t>
            </a:r>
            <a:r>
              <a:rPr lang="en-US" dirty="0" smtClean="0"/>
              <a:t> prefix (</a:t>
            </a:r>
            <a:r>
              <a:rPr lang="en-US" dirty="0" err="1" smtClean="0"/>
              <a:t>ocm</a:t>
            </a:r>
            <a:r>
              <a:rPr lang="en-US" dirty="0" smtClean="0"/>
              <a:t>, </a:t>
            </a:r>
            <a:r>
              <a:rPr lang="en-US" dirty="0" err="1" smtClean="0"/>
              <a:t>ocn</a:t>
            </a:r>
            <a:r>
              <a:rPr lang="en-US" dirty="0" smtClean="0"/>
              <a:t>, on) from 001</a:t>
            </a:r>
          </a:p>
          <a:p>
            <a:r>
              <a:rPr lang="en-US" dirty="0" smtClean="0"/>
              <a:t>Vendor records generally have some prefix that reflects vendor/source name (</a:t>
            </a:r>
            <a:r>
              <a:rPr lang="en-US" dirty="0" err="1" smtClean="0"/>
              <a:t>ssj</a:t>
            </a:r>
            <a:r>
              <a:rPr lang="en-US" dirty="0" smtClean="0"/>
              <a:t>=serials Solutions, </a:t>
            </a:r>
            <a:r>
              <a:rPr lang="en-US" dirty="0" err="1" smtClean="0"/>
              <a:t>ebc</a:t>
            </a:r>
            <a:r>
              <a:rPr lang="en-US" dirty="0" smtClean="0"/>
              <a:t>=</a:t>
            </a:r>
            <a:r>
              <a:rPr lang="en-US" dirty="0" err="1" smtClean="0"/>
              <a:t>proquest</a:t>
            </a:r>
            <a:r>
              <a:rPr lang="en-US" dirty="0" smtClean="0"/>
              <a:t> </a:t>
            </a:r>
            <a:r>
              <a:rPr lang="en-US" dirty="0" err="1" smtClean="0"/>
              <a:t>ebook</a:t>
            </a:r>
            <a:r>
              <a:rPr lang="en-US" dirty="0" smtClean="0"/>
              <a:t> central)</a:t>
            </a:r>
          </a:p>
          <a:p>
            <a:r>
              <a:rPr lang="en-US" dirty="0" smtClean="0"/>
              <a:t>Know your loader. What does it do to the 001?</a:t>
            </a:r>
          </a:p>
          <a:p>
            <a:r>
              <a:rPr lang="en-US" dirty="0" smtClean="0"/>
              <a:t>no letter prefix=</a:t>
            </a:r>
            <a:r>
              <a:rPr lang="en-US" dirty="0" err="1" smtClean="0"/>
              <a:t>oclc</a:t>
            </a:r>
            <a:r>
              <a:rPr lang="en-US" dirty="0" smtClean="0"/>
              <a:t> record, so if it is not an </a:t>
            </a:r>
            <a:r>
              <a:rPr lang="en-US" dirty="0" err="1" smtClean="0"/>
              <a:t>oclc</a:t>
            </a:r>
            <a:r>
              <a:rPr lang="en-US" dirty="0" smtClean="0"/>
              <a:t> record make sure you have a prefix in the 001 after loading!</a:t>
            </a:r>
          </a:p>
          <a:p>
            <a:r>
              <a:rPr lang="en-US" dirty="0" smtClean="0"/>
              <a:t>do an </a:t>
            </a:r>
            <a:r>
              <a:rPr lang="en-US" dirty="0" err="1" smtClean="0"/>
              <a:t>oclc</a:t>
            </a:r>
            <a:r>
              <a:rPr lang="en-US" dirty="0" smtClean="0"/>
              <a:t> number search in prospector to see if records with that vendor prefix are already There. If so, do the titles match?</a:t>
            </a:r>
            <a:endParaRPr lang="en-US" dirty="0"/>
          </a:p>
        </p:txBody>
      </p:sp>
    </p:spTree>
    <p:extLst>
      <p:ext uri="{BB962C8B-B14F-4D97-AF65-F5344CB8AC3E}">
        <p14:creationId xmlns:p14="http://schemas.microsoft.com/office/powerpoint/2010/main" val="1963120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212" y="117953"/>
            <a:ext cx="6762750" cy="2438400"/>
          </a:xfrm>
          <a:prstGeom prst="rect">
            <a:avLst/>
          </a:prstGeom>
        </p:spPr>
      </p:pic>
      <p:pic>
        <p:nvPicPr>
          <p:cNvPr id="3" name="Picture 2"/>
          <p:cNvPicPr>
            <a:picLocks noChangeAspect="1"/>
          </p:cNvPicPr>
          <p:nvPr/>
        </p:nvPicPr>
        <p:blipFill>
          <a:blip r:embed="rId4"/>
          <a:stretch>
            <a:fillRect/>
          </a:stretch>
        </p:blipFill>
        <p:spPr>
          <a:xfrm>
            <a:off x="3194137" y="2556353"/>
            <a:ext cx="8620516" cy="4042892"/>
          </a:xfrm>
          <a:prstGeom prst="rect">
            <a:avLst/>
          </a:prstGeom>
        </p:spPr>
      </p:pic>
    </p:spTree>
    <p:extLst>
      <p:ext uri="{BB962C8B-B14F-4D97-AF65-F5344CB8AC3E}">
        <p14:creationId xmlns:p14="http://schemas.microsoft.com/office/powerpoint/2010/main" val="156918501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1001</TotalTime>
  <Words>1410</Words>
  <Application>Microsoft Office PowerPoint</Application>
  <PresentationFormat>Widescreen</PresentationFormat>
  <Paragraphs>100</Paragraphs>
  <Slides>27</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Tw Cen MT</vt:lpstr>
      <vt:lpstr>Droplet</vt:lpstr>
      <vt:lpstr>E-Resources in Prospector</vt:lpstr>
      <vt:lpstr>Agenda</vt:lpstr>
      <vt:lpstr>Documentation</vt:lpstr>
      <vt:lpstr>PowerPoint Presentation</vt:lpstr>
      <vt:lpstr>Encoding level</vt:lpstr>
      <vt:lpstr>Changing encoding level using marcedit</vt:lpstr>
      <vt:lpstr>Changing encoding level in sierra global update</vt:lpstr>
      <vt:lpstr>001 field</vt:lpstr>
      <vt:lpstr>PowerPoint Presentation</vt:lpstr>
      <vt:lpstr>Isbn/issn</vt:lpstr>
      <vt:lpstr>PowerPoint Presentation</vt:lpstr>
      <vt:lpstr>PowerPoint Presentation</vt:lpstr>
      <vt:lpstr>PowerPoint Presentation</vt:lpstr>
      <vt:lpstr>PowerPoint Presentation</vt:lpstr>
      <vt:lpstr>PowerPoint Presentation</vt:lpstr>
      <vt:lpstr>Shared/lendable packages</vt:lpstr>
      <vt:lpstr>Prospector best practices</vt:lpstr>
      <vt:lpstr>Electronic record 856 display when the master record has no item attached</vt:lpstr>
      <vt:lpstr>Item view of 856 display in Encore for master record with no item record</vt:lpstr>
      <vt:lpstr>856 display in Classic catalog view of master record, no item</vt:lpstr>
      <vt:lpstr>856 display with item record attached</vt:lpstr>
      <vt:lpstr>Classic catalog display with item attached</vt:lpstr>
      <vt:lpstr>Classic catalog view of master record with URL in the item rather than the bib</vt:lpstr>
      <vt:lpstr>Browse display with item URL in master record</vt:lpstr>
      <vt:lpstr>Encore display with URL of master record in the item</vt:lpstr>
      <vt:lpstr>856 display suggestions</vt:lpstr>
      <vt:lpstr>Questions?</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E-Resources in Prospector</dc:title>
  <dc:creator>Hayden, Jessica</dc:creator>
  <cp:lastModifiedBy>Rose Nelson</cp:lastModifiedBy>
  <cp:revision>28</cp:revision>
  <dcterms:created xsi:type="dcterms:W3CDTF">2018-02-01T17:38:30Z</dcterms:created>
  <dcterms:modified xsi:type="dcterms:W3CDTF">2018-02-15T18:54:49Z</dcterms:modified>
</cp:coreProperties>
</file>