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71" r:id="rId9"/>
    <p:sldId id="264" r:id="rId10"/>
    <p:sldId id="265" r:id="rId11"/>
    <p:sldId id="263" r:id="rId12"/>
    <p:sldId id="266" r:id="rId13"/>
    <p:sldId id="268" r:id="rId14"/>
    <p:sldId id="267" r:id="rId15"/>
    <p:sldId id="269" r:id="rId16"/>
    <p:sldId id="270" r:id="rId17"/>
    <p:sldId id="272" r:id="rId18"/>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77981" autoAdjust="0"/>
  </p:normalViewPr>
  <p:slideViewPr>
    <p:cSldViewPr snapToGrid="0">
      <p:cViewPr varScale="1">
        <p:scale>
          <a:sx n="58" d="100"/>
          <a:sy n="58" d="100"/>
        </p:scale>
        <p:origin x="10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192.168.90.61\users\rose\ProspectorStatistics\ProspectorFulfillments\ProspectorLendsMultipleYearsthru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92.168.90.61\users\rose\ProspectorDirectorsMeeting\TopLendersBorrowe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92.168.90.61\users\rose\ProspectorDirectorsMeeting\TopLendersBorrowe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90.61\users\rose\ProspectorDirectorsMeeting\DigitalLendingaspercentofoverallFulfill2022YT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92.168.90.61\users\rose\ProspectorDirectorsMeeting\DigitalLendingaspercentofoverallFulfill2022YTD.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Fulfillments 2013-2022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'2008-2022'!$F$1:$O$1</c:f>
              <c:strCache>
                <c:ptCount val="10"/>
                <c:pt idx="0">
                  <c:v>2013</c:v>
                </c:pt>
                <c:pt idx="1">
                  <c:v>2014</c:v>
                </c:pt>
                <c:pt idx="2">
                  <c:v>2015</c:v>
                </c:pt>
                <c:pt idx="3">
                  <c:v>2016</c:v>
                </c:pt>
                <c:pt idx="4">
                  <c:v>2017</c:v>
                </c:pt>
                <c:pt idx="5">
                  <c:v>2018</c:v>
                </c:pt>
                <c:pt idx="6">
                  <c:v>2019</c:v>
                </c:pt>
                <c:pt idx="7">
                  <c:v>2020</c:v>
                </c:pt>
                <c:pt idx="8">
                  <c:v>2021</c:v>
                </c:pt>
                <c:pt idx="9">
                  <c:v>2022 EST</c:v>
                </c:pt>
              </c:strCache>
            </c:strRef>
          </c:cat>
          <c:val>
            <c:numRef>
              <c:f>'2008-2022'!$F$2:$O$2</c:f>
              <c:numCache>
                <c:formatCode>#,##0</c:formatCode>
                <c:ptCount val="10"/>
                <c:pt idx="0">
                  <c:v>576930</c:v>
                </c:pt>
                <c:pt idx="1">
                  <c:v>590188</c:v>
                </c:pt>
                <c:pt idx="2">
                  <c:v>570138</c:v>
                </c:pt>
                <c:pt idx="3">
                  <c:v>538710</c:v>
                </c:pt>
                <c:pt idx="4">
                  <c:v>498935</c:v>
                </c:pt>
                <c:pt idx="5">
                  <c:v>583317</c:v>
                </c:pt>
                <c:pt idx="6">
                  <c:v>625061</c:v>
                </c:pt>
                <c:pt idx="7">
                  <c:v>285967</c:v>
                </c:pt>
                <c:pt idx="8">
                  <c:v>402426</c:v>
                </c:pt>
                <c:pt idx="9">
                  <c:v>463423</c:v>
                </c:pt>
              </c:numCache>
            </c:numRef>
          </c:val>
          <c:smooth val="0"/>
          <c:extLst>
            <c:ext xmlns:c16="http://schemas.microsoft.com/office/drawing/2014/chart" uri="{C3380CC4-5D6E-409C-BE32-E72D297353CC}">
              <c16:uniqueId val="{00000000-A460-4FF5-9CB0-79800A041D1D}"/>
            </c:ext>
          </c:extLst>
        </c:ser>
        <c:dLbls>
          <c:showLegendKey val="0"/>
          <c:showVal val="0"/>
          <c:showCatName val="0"/>
          <c:showSerName val="0"/>
          <c:showPercent val="0"/>
          <c:showBubbleSize val="0"/>
        </c:dLbls>
        <c:smooth val="0"/>
        <c:axId val="1597064992"/>
        <c:axId val="1597066240"/>
      </c:lineChart>
      <c:catAx>
        <c:axId val="159706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7066240"/>
        <c:crosses val="autoZero"/>
        <c:auto val="1"/>
        <c:lblAlgn val="ctr"/>
        <c:lblOffset val="100"/>
        <c:noMultiLvlLbl val="0"/>
      </c:catAx>
      <c:valAx>
        <c:axId val="1597066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7064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Sheet2!$A$2:$A$11</c:f>
              <c:strCache>
                <c:ptCount val="10"/>
                <c:pt idx="0">
                  <c:v>Denver Public Library*</c:v>
                </c:pt>
                <c:pt idx="1">
                  <c:v>Jefferson County PL*</c:v>
                </c:pt>
                <c:pt idx="2">
                  <c:v>Poudre River Library*</c:v>
                </c:pt>
                <c:pt idx="3">
                  <c:v>High Plains Library District*</c:v>
                </c:pt>
                <c:pt idx="4">
                  <c:v>Univ. of Wyoming</c:v>
                </c:pt>
                <c:pt idx="5">
                  <c:v>Arapahoe Library District*</c:v>
                </c:pt>
                <c:pt idx="6">
                  <c:v>Aurora Public Library*</c:v>
                </c:pt>
                <c:pt idx="7">
                  <c:v>Douglas County Libraries*</c:v>
                </c:pt>
                <c:pt idx="8">
                  <c:v>CO State University</c:v>
                </c:pt>
                <c:pt idx="9">
                  <c:v>UNC</c:v>
                </c:pt>
              </c:strCache>
            </c:strRef>
          </c:cat>
          <c:val>
            <c:numRef>
              <c:f>Sheet2!$B$2:$B$11</c:f>
              <c:numCache>
                <c:formatCode>#,##0</c:formatCode>
                <c:ptCount val="10"/>
                <c:pt idx="0">
                  <c:v>53744</c:v>
                </c:pt>
                <c:pt idx="1">
                  <c:v>41904</c:v>
                </c:pt>
                <c:pt idx="2">
                  <c:v>35197</c:v>
                </c:pt>
                <c:pt idx="3">
                  <c:v>31449</c:v>
                </c:pt>
                <c:pt idx="4">
                  <c:v>25928</c:v>
                </c:pt>
                <c:pt idx="5">
                  <c:v>25008</c:v>
                </c:pt>
                <c:pt idx="6">
                  <c:v>16672</c:v>
                </c:pt>
                <c:pt idx="7">
                  <c:v>12706</c:v>
                </c:pt>
                <c:pt idx="8">
                  <c:v>12573</c:v>
                </c:pt>
                <c:pt idx="9">
                  <c:v>11504</c:v>
                </c:pt>
              </c:numCache>
            </c:numRef>
          </c:val>
          <c:extLst>
            <c:ext xmlns:c16="http://schemas.microsoft.com/office/drawing/2014/chart" uri="{C3380CC4-5D6E-409C-BE32-E72D297353CC}">
              <c16:uniqueId val="{00000000-2DD8-4CDD-B07B-8FF054FCA443}"/>
            </c:ext>
          </c:extLst>
        </c:ser>
        <c:dLbls>
          <c:showLegendKey val="0"/>
          <c:showVal val="0"/>
          <c:showCatName val="0"/>
          <c:showSerName val="0"/>
          <c:showPercent val="0"/>
          <c:showBubbleSize val="0"/>
        </c:dLbls>
        <c:gapWidth val="182"/>
        <c:axId val="145462544"/>
        <c:axId val="145463376"/>
      </c:barChart>
      <c:catAx>
        <c:axId val="14546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63376"/>
        <c:crosses val="autoZero"/>
        <c:auto val="1"/>
        <c:lblAlgn val="ctr"/>
        <c:lblOffset val="100"/>
        <c:noMultiLvlLbl val="0"/>
      </c:catAx>
      <c:valAx>
        <c:axId val="145463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62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Sheet1!$A$2:$A$11</c:f>
              <c:strCache>
                <c:ptCount val="10"/>
                <c:pt idx="0">
                  <c:v>Jefferson County PL*</c:v>
                </c:pt>
                <c:pt idx="1">
                  <c:v>Poudre River Library*</c:v>
                </c:pt>
                <c:pt idx="2">
                  <c:v>Arapahoe Library District*</c:v>
                </c:pt>
                <c:pt idx="3">
                  <c:v>Denver Public Library*</c:v>
                </c:pt>
                <c:pt idx="4">
                  <c:v>Douglas County Libraries*</c:v>
                </c:pt>
                <c:pt idx="5">
                  <c:v>Aurora Public Library*</c:v>
                </c:pt>
                <c:pt idx="6">
                  <c:v>High Plains Library District*</c:v>
                </c:pt>
                <c:pt idx="7">
                  <c:v>Anythink Library </c:v>
                </c:pt>
                <c:pt idx="8">
                  <c:v>Mesa County Public Library</c:v>
                </c:pt>
                <c:pt idx="9">
                  <c:v>Clearview Library District</c:v>
                </c:pt>
              </c:strCache>
            </c:strRef>
          </c:cat>
          <c:val>
            <c:numRef>
              <c:f>Sheet1!$B$2:$B$11</c:f>
            </c:numRef>
          </c:val>
          <c:extLst>
            <c:ext xmlns:c16="http://schemas.microsoft.com/office/drawing/2014/chart" uri="{C3380CC4-5D6E-409C-BE32-E72D297353CC}">
              <c16:uniqueId val="{00000000-BB59-4418-BE7B-82216C09CB13}"/>
            </c:ext>
          </c:extLst>
        </c:ser>
        <c:ser>
          <c:idx val="1"/>
          <c:order val="1"/>
          <c:spPr>
            <a:solidFill>
              <a:schemeClr val="accent2"/>
            </a:solidFill>
            <a:ln>
              <a:noFill/>
            </a:ln>
            <a:effectLst/>
          </c:spPr>
          <c:invertIfNegative val="0"/>
          <c:cat>
            <c:strRef>
              <c:f>Sheet1!$A$2:$A$11</c:f>
              <c:strCache>
                <c:ptCount val="10"/>
                <c:pt idx="0">
                  <c:v>Jefferson County PL*</c:v>
                </c:pt>
                <c:pt idx="1">
                  <c:v>Poudre River Library*</c:v>
                </c:pt>
                <c:pt idx="2">
                  <c:v>Arapahoe Library District*</c:v>
                </c:pt>
                <c:pt idx="3">
                  <c:v>Denver Public Library*</c:v>
                </c:pt>
                <c:pt idx="4">
                  <c:v>Douglas County Libraries*</c:v>
                </c:pt>
                <c:pt idx="5">
                  <c:v>Aurora Public Library*</c:v>
                </c:pt>
                <c:pt idx="6">
                  <c:v>High Plains Library District*</c:v>
                </c:pt>
                <c:pt idx="7">
                  <c:v>Anythink Library </c:v>
                </c:pt>
                <c:pt idx="8">
                  <c:v>Mesa County Public Library</c:v>
                </c:pt>
                <c:pt idx="9">
                  <c:v>Clearview Library District</c:v>
                </c:pt>
              </c:strCache>
            </c:strRef>
          </c:cat>
          <c:val>
            <c:numRef>
              <c:f>Sheet1!$C$2:$C$11</c:f>
              <c:numCache>
                <c:formatCode>#,##0</c:formatCode>
                <c:ptCount val="10"/>
                <c:pt idx="0">
                  <c:v>88020</c:v>
                </c:pt>
                <c:pt idx="1">
                  <c:v>52015</c:v>
                </c:pt>
                <c:pt idx="2">
                  <c:v>48383</c:v>
                </c:pt>
                <c:pt idx="3">
                  <c:v>45960</c:v>
                </c:pt>
                <c:pt idx="4">
                  <c:v>42789</c:v>
                </c:pt>
                <c:pt idx="5">
                  <c:v>21580</c:v>
                </c:pt>
                <c:pt idx="6">
                  <c:v>17053</c:v>
                </c:pt>
                <c:pt idx="7">
                  <c:v>11277</c:v>
                </c:pt>
                <c:pt idx="8">
                  <c:v>9277</c:v>
                </c:pt>
                <c:pt idx="9">
                  <c:v>2969</c:v>
                </c:pt>
              </c:numCache>
            </c:numRef>
          </c:val>
          <c:extLst>
            <c:ext xmlns:c16="http://schemas.microsoft.com/office/drawing/2014/chart" uri="{C3380CC4-5D6E-409C-BE32-E72D297353CC}">
              <c16:uniqueId val="{00000001-BB59-4418-BE7B-82216C09CB13}"/>
            </c:ext>
          </c:extLst>
        </c:ser>
        <c:dLbls>
          <c:showLegendKey val="0"/>
          <c:showVal val="0"/>
          <c:showCatName val="0"/>
          <c:showSerName val="0"/>
          <c:showPercent val="0"/>
          <c:showBubbleSize val="0"/>
        </c:dLbls>
        <c:gapWidth val="219"/>
        <c:overlap val="-27"/>
        <c:axId val="155090016"/>
        <c:axId val="155090432"/>
      </c:barChart>
      <c:catAx>
        <c:axId val="15509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090432"/>
        <c:crosses val="autoZero"/>
        <c:auto val="1"/>
        <c:lblAlgn val="ctr"/>
        <c:lblOffset val="100"/>
        <c:noMultiLvlLbl val="0"/>
      </c:catAx>
      <c:valAx>
        <c:axId val="155090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090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CU Boulder </c:v>
                </c:pt>
                <c:pt idx="1">
                  <c:v>Auraria</c:v>
                </c:pt>
                <c:pt idx="2">
                  <c:v>CMU</c:v>
                </c:pt>
                <c:pt idx="3">
                  <c:v>UNC</c:v>
                </c:pt>
                <c:pt idx="4">
                  <c:v>UCCS</c:v>
                </c:pt>
                <c:pt idx="5">
                  <c:v>UWYO</c:v>
                </c:pt>
              </c:strCache>
            </c:strRef>
          </c:cat>
          <c:val>
            <c:numRef>
              <c:f>Sheet1!$D$2:$D$7</c:f>
              <c:numCache>
                <c:formatCode>General</c:formatCode>
                <c:ptCount val="6"/>
                <c:pt idx="0">
                  <c:v>284</c:v>
                </c:pt>
                <c:pt idx="1">
                  <c:v>274</c:v>
                </c:pt>
                <c:pt idx="2">
                  <c:v>6</c:v>
                </c:pt>
                <c:pt idx="3" formatCode="_(* #,##0_);_(* \(#,##0\);_(* &quot;-&quot;??_);_(@_)">
                  <c:v>1108</c:v>
                </c:pt>
                <c:pt idx="4">
                  <c:v>343</c:v>
                </c:pt>
                <c:pt idx="5">
                  <c:v>726</c:v>
                </c:pt>
              </c:numCache>
            </c:numRef>
          </c:val>
          <c:extLst>
            <c:ext xmlns:c16="http://schemas.microsoft.com/office/drawing/2014/chart" uri="{C3380CC4-5D6E-409C-BE32-E72D297353CC}">
              <c16:uniqueId val="{00000000-EAC5-40B9-AA27-BDA619672F8F}"/>
            </c:ext>
          </c:extLst>
        </c:ser>
        <c:dLbls>
          <c:dLblPos val="inEnd"/>
          <c:showLegendKey val="0"/>
          <c:showVal val="1"/>
          <c:showCatName val="0"/>
          <c:showSerName val="0"/>
          <c:showPercent val="0"/>
          <c:showBubbleSize val="0"/>
        </c:dLbls>
        <c:gapWidth val="41"/>
        <c:axId val="1274030831"/>
        <c:axId val="1274031663"/>
      </c:barChart>
      <c:catAx>
        <c:axId val="12740308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274031663"/>
        <c:crosses val="autoZero"/>
        <c:auto val="1"/>
        <c:lblAlgn val="ctr"/>
        <c:lblOffset val="100"/>
        <c:noMultiLvlLbl val="0"/>
      </c:catAx>
      <c:valAx>
        <c:axId val="1274031663"/>
        <c:scaling>
          <c:orientation val="minMax"/>
        </c:scaling>
        <c:delete val="1"/>
        <c:axPos val="l"/>
        <c:numFmt formatCode="General" sourceLinked="1"/>
        <c:majorTickMark val="none"/>
        <c:minorTickMark val="none"/>
        <c:tickLblPos val="nextTo"/>
        <c:crossAx val="127403083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85024154589372E-2"/>
          <c:y val="8.7559274871315436E-3"/>
          <c:w val="0.97342995169082125"/>
          <c:h val="0.90018748256283465"/>
        </c:manualLayout>
      </c:layout>
      <c:barChart>
        <c:barDir val="col"/>
        <c:grouping val="clustered"/>
        <c:varyColors val="0"/>
        <c:ser>
          <c:idx val="0"/>
          <c:order val="0"/>
          <c:tx>
            <c:strRef>
              <c:f>Sheet1!$C$1</c:f>
              <c:strCache>
                <c:ptCount val="1"/>
                <c:pt idx="0">
                  <c:v>E % of overall fulfill</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2"/>
              <c:layout>
                <c:manualLayout>
                  <c:x val="2.4154589371980675E-3"/>
                  <c:y val="4.35289099582704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28-4B6F-8FDE-DCE5D7000B7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CU Boulder </c:v>
                </c:pt>
                <c:pt idx="1">
                  <c:v>Auraria</c:v>
                </c:pt>
                <c:pt idx="2">
                  <c:v>CMU</c:v>
                </c:pt>
                <c:pt idx="3">
                  <c:v>UNC</c:v>
                </c:pt>
                <c:pt idx="4">
                  <c:v>UCCS</c:v>
                </c:pt>
                <c:pt idx="5">
                  <c:v>UWYO</c:v>
                </c:pt>
              </c:strCache>
            </c:strRef>
          </c:cat>
          <c:val>
            <c:numRef>
              <c:f>Sheet1!$C$2:$C$7</c:f>
              <c:numCache>
                <c:formatCode>0.0%</c:formatCode>
                <c:ptCount val="6"/>
                <c:pt idx="0">
                  <c:v>2.7195250406971176E-2</c:v>
                </c:pt>
                <c:pt idx="1">
                  <c:v>4.7851903597624867E-2</c:v>
                </c:pt>
                <c:pt idx="2">
                  <c:v>2.8901734104046241E-3</c:v>
                </c:pt>
                <c:pt idx="3">
                  <c:v>9.2095420164574851E-2</c:v>
                </c:pt>
                <c:pt idx="4">
                  <c:v>7.0707070707070704E-2</c:v>
                </c:pt>
                <c:pt idx="5">
                  <c:v>3.1550128199556736E-2</c:v>
                </c:pt>
              </c:numCache>
            </c:numRef>
          </c:val>
          <c:extLst>
            <c:ext xmlns:c16="http://schemas.microsoft.com/office/drawing/2014/chart" uri="{C3380CC4-5D6E-409C-BE32-E72D297353CC}">
              <c16:uniqueId val="{00000000-4228-4B6F-8FDE-DCE5D7000B71}"/>
            </c:ext>
          </c:extLst>
        </c:ser>
        <c:dLbls>
          <c:dLblPos val="inEnd"/>
          <c:showLegendKey val="0"/>
          <c:showVal val="1"/>
          <c:showCatName val="0"/>
          <c:showSerName val="0"/>
          <c:showPercent val="0"/>
          <c:showBubbleSize val="0"/>
        </c:dLbls>
        <c:gapWidth val="41"/>
        <c:axId val="703647103"/>
        <c:axId val="962732335"/>
      </c:barChart>
      <c:catAx>
        <c:axId val="7036471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962732335"/>
        <c:crosses val="autoZero"/>
        <c:auto val="1"/>
        <c:lblAlgn val="ctr"/>
        <c:lblOffset val="100"/>
        <c:noMultiLvlLbl val="0"/>
      </c:catAx>
      <c:valAx>
        <c:axId val="962732335"/>
        <c:scaling>
          <c:orientation val="minMax"/>
        </c:scaling>
        <c:delete val="1"/>
        <c:axPos val="l"/>
        <c:numFmt formatCode="0.0%" sourceLinked="1"/>
        <c:majorTickMark val="none"/>
        <c:minorTickMark val="none"/>
        <c:tickLblPos val="nextTo"/>
        <c:crossAx val="703647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03E7BE07-2CD8-41B4-8EC8-48E4AA4DFA1C}" type="datetimeFigureOut">
              <a:rPr lang="en-US" smtClean="0"/>
              <a:t>11/15/2022</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6B720B6B-93D4-4044-82BE-B9D0C5A583A5}" type="slidenum">
              <a:rPr lang="en-US" smtClean="0"/>
              <a:t>‹#›</a:t>
            </a:fld>
            <a:endParaRPr lang="en-US" dirty="0"/>
          </a:p>
        </p:txBody>
      </p:sp>
    </p:spTree>
    <p:extLst>
      <p:ext uri="{BB962C8B-B14F-4D97-AF65-F5344CB8AC3E}">
        <p14:creationId xmlns:p14="http://schemas.microsoft.com/office/powerpoint/2010/main" val="365288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720B6B-93D4-4044-82BE-B9D0C5A583A5}" type="slidenum">
              <a:rPr lang="en-US" smtClean="0"/>
              <a:t>1</a:t>
            </a:fld>
            <a:endParaRPr lang="en-US" dirty="0"/>
          </a:p>
        </p:txBody>
      </p:sp>
    </p:spTree>
    <p:extLst>
      <p:ext uri="{BB962C8B-B14F-4D97-AF65-F5344CB8AC3E}">
        <p14:creationId xmlns:p14="http://schemas.microsoft.com/office/powerpoint/2010/main" val="1035494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digital lending is still a very small percentage of overall fulfillments.  UNC is the highest at 9%. </a:t>
            </a:r>
          </a:p>
        </p:txBody>
      </p:sp>
      <p:sp>
        <p:nvSpPr>
          <p:cNvPr id="4" name="Slide Number Placeholder 3"/>
          <p:cNvSpPr>
            <a:spLocks noGrp="1"/>
          </p:cNvSpPr>
          <p:nvPr>
            <p:ph type="sldNum" sz="quarter" idx="5"/>
          </p:nvPr>
        </p:nvSpPr>
        <p:spPr/>
        <p:txBody>
          <a:bodyPr/>
          <a:lstStyle/>
          <a:p>
            <a:fld id="{6B720B6B-93D4-4044-82BE-B9D0C5A583A5}" type="slidenum">
              <a:rPr lang="en-US" smtClean="0"/>
              <a:t>10</a:t>
            </a:fld>
            <a:endParaRPr lang="en-US" dirty="0"/>
          </a:p>
        </p:txBody>
      </p:sp>
    </p:spTree>
    <p:extLst>
      <p:ext uri="{BB962C8B-B14F-4D97-AF65-F5344CB8AC3E}">
        <p14:creationId xmlns:p14="http://schemas.microsoft.com/office/powerpoint/2010/main" val="178821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SILLVR-still includes Swank-popular feature films and Alexander Street, which are educational videos.  This year we’ve worked out agreements with ProQuest as well to lend their </a:t>
            </a:r>
            <a:r>
              <a:rPr lang="en-US" dirty="0" err="1"/>
              <a:t>ebooks</a:t>
            </a:r>
            <a:r>
              <a:rPr lang="en-US" dirty="0"/>
              <a:t> through Prospector and we just learned that they’ve extended the pilot for an additional year, which is great because we are hoping to add some Alma libraries as lenders. </a:t>
            </a:r>
          </a:p>
          <a:p>
            <a:r>
              <a:rPr lang="en-US" dirty="0"/>
              <a:t>SILLVR lends are still quite low.  There are just over 7,000 SILLVR records in Prospector.  We have added some keywords to make it more searchable, but at the Prospector level that is really difficult to get the word out the patrons, or even librarians. </a:t>
            </a:r>
          </a:p>
        </p:txBody>
      </p:sp>
      <p:sp>
        <p:nvSpPr>
          <p:cNvPr id="4" name="Slide Number Placeholder 3"/>
          <p:cNvSpPr>
            <a:spLocks noGrp="1"/>
          </p:cNvSpPr>
          <p:nvPr>
            <p:ph type="sldNum" sz="quarter" idx="5"/>
          </p:nvPr>
        </p:nvSpPr>
        <p:spPr/>
        <p:txBody>
          <a:bodyPr/>
          <a:lstStyle/>
          <a:p>
            <a:fld id="{6B720B6B-93D4-4044-82BE-B9D0C5A583A5}" type="slidenum">
              <a:rPr lang="en-US" smtClean="0"/>
              <a:t>11</a:t>
            </a:fld>
            <a:endParaRPr lang="en-US" dirty="0"/>
          </a:p>
        </p:txBody>
      </p:sp>
    </p:spTree>
    <p:extLst>
      <p:ext uri="{BB962C8B-B14F-4D97-AF65-F5344CB8AC3E}">
        <p14:creationId xmlns:p14="http://schemas.microsoft.com/office/powerpoint/2010/main" val="252005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the catalog hasn’t caught up with digital lending.  Now that we have these agreements in place to lend items through Prospector, we need a better way to make these things discoverable.  And it’s still not very seamless and is a bit of work for the lending library. However, getting the rights to lend these items is huge start and when one publisher vendor does this, it is easier for us to negotiate with other publishers. So it’s a great start. </a:t>
            </a:r>
          </a:p>
        </p:txBody>
      </p:sp>
      <p:sp>
        <p:nvSpPr>
          <p:cNvPr id="4" name="Slide Number Placeholder 3"/>
          <p:cNvSpPr>
            <a:spLocks noGrp="1"/>
          </p:cNvSpPr>
          <p:nvPr>
            <p:ph type="sldNum" sz="quarter" idx="5"/>
          </p:nvPr>
        </p:nvSpPr>
        <p:spPr/>
        <p:txBody>
          <a:bodyPr/>
          <a:lstStyle/>
          <a:p>
            <a:fld id="{6B720B6B-93D4-4044-82BE-B9D0C5A583A5}" type="slidenum">
              <a:rPr lang="en-US" smtClean="0"/>
              <a:t>12</a:t>
            </a:fld>
            <a:endParaRPr lang="en-US" dirty="0"/>
          </a:p>
        </p:txBody>
      </p:sp>
    </p:spTree>
    <p:extLst>
      <p:ext uri="{BB962C8B-B14F-4D97-AF65-F5344CB8AC3E}">
        <p14:creationId xmlns:p14="http://schemas.microsoft.com/office/powerpoint/2010/main" val="177068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20B6B-93D4-4044-82BE-B9D0C5A583A5}" type="slidenum">
              <a:rPr lang="en-US" smtClean="0"/>
              <a:t>13</a:t>
            </a:fld>
            <a:endParaRPr lang="en-US" dirty="0"/>
          </a:p>
        </p:txBody>
      </p:sp>
    </p:spTree>
    <p:extLst>
      <p:ext uri="{BB962C8B-B14F-4D97-AF65-F5344CB8AC3E}">
        <p14:creationId xmlns:p14="http://schemas.microsoft.com/office/powerpoint/2010/main" val="1767238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definition of Project ReShare from Index Data’s website.  They developed this open source system. I’m sure many of you are familiar with it.  </a:t>
            </a:r>
          </a:p>
        </p:txBody>
      </p:sp>
      <p:sp>
        <p:nvSpPr>
          <p:cNvPr id="4" name="Slide Number Placeholder 3"/>
          <p:cNvSpPr>
            <a:spLocks noGrp="1"/>
          </p:cNvSpPr>
          <p:nvPr>
            <p:ph type="sldNum" sz="quarter" idx="5"/>
          </p:nvPr>
        </p:nvSpPr>
        <p:spPr/>
        <p:txBody>
          <a:bodyPr/>
          <a:lstStyle/>
          <a:p>
            <a:fld id="{6B720B6B-93D4-4044-82BE-B9D0C5A583A5}" type="slidenum">
              <a:rPr lang="en-US" smtClean="0"/>
              <a:t>14</a:t>
            </a:fld>
            <a:endParaRPr lang="en-US" dirty="0"/>
          </a:p>
        </p:txBody>
      </p:sp>
    </p:spTree>
    <p:extLst>
      <p:ext uri="{BB962C8B-B14F-4D97-AF65-F5344CB8AC3E}">
        <p14:creationId xmlns:p14="http://schemas.microsoft.com/office/powerpoint/2010/main" val="3436148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watching the progress of </a:t>
            </a:r>
            <a:r>
              <a:rPr lang="en-US" dirty="0" err="1"/>
              <a:t>ReShare’s</a:t>
            </a:r>
            <a:r>
              <a:rPr lang="en-US" dirty="0"/>
              <a:t> development.  PALCI and Connect NYC have moved to this platform, but they are quite different from Prospector.  Connect NYC was on INN-Reach before, but served only academic libraries.  PALCI is also academic based system.  PALCI, at least is used to doing checkouts/</a:t>
            </a:r>
            <a:r>
              <a:rPr lang="en-US" dirty="0" err="1"/>
              <a:t>checkins</a:t>
            </a:r>
            <a:r>
              <a:rPr lang="en-US" dirty="0"/>
              <a:t> in different systems. ReShare as it stands now has been developed more on the needs of these two systems, but we have more need for integration.  Really, we are looking for something that does what INN-Reach does well-automatic record updates from local sites, mostly in real time, patron placed holds and integration with local systems either through NCIP or APIs.  </a:t>
            </a:r>
          </a:p>
          <a:p>
            <a:r>
              <a:rPr lang="en-US" dirty="0"/>
              <a:t>The good news is that MOBIUS has decided to move from INN-Reach to ReShare.  For those of you not familiar with MOBIUS they are a multitype INN-Reach system in Missouri.  They are starting implementation in 2023 and plan to go live in 2024-maybe summer.  </a:t>
            </a:r>
          </a:p>
        </p:txBody>
      </p:sp>
      <p:sp>
        <p:nvSpPr>
          <p:cNvPr id="4" name="Slide Number Placeholder 3"/>
          <p:cNvSpPr>
            <a:spLocks noGrp="1"/>
          </p:cNvSpPr>
          <p:nvPr>
            <p:ph type="sldNum" sz="quarter" idx="5"/>
          </p:nvPr>
        </p:nvSpPr>
        <p:spPr/>
        <p:txBody>
          <a:bodyPr/>
          <a:lstStyle/>
          <a:p>
            <a:fld id="{6B720B6B-93D4-4044-82BE-B9D0C5A583A5}" type="slidenum">
              <a:rPr lang="en-US" smtClean="0"/>
              <a:t>15</a:t>
            </a:fld>
            <a:endParaRPr lang="en-US" dirty="0"/>
          </a:p>
        </p:txBody>
      </p:sp>
    </p:spTree>
    <p:extLst>
      <p:ext uri="{BB962C8B-B14F-4D97-AF65-F5344CB8AC3E}">
        <p14:creationId xmlns:p14="http://schemas.microsoft.com/office/powerpoint/2010/main" val="3754418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continue to monitor the development of ReShare.  Our plan now is for the Alliance, Marmot and State Library to work together to migrate libraries to ReShare likely in 2025.  I won’t go into a lot of details on this, mostly because we still need to see how things go for MOBIUS and also think about other development we may need outside of ReShare.  For example, we will also need to replace Encore.  We are considering </a:t>
            </a:r>
            <a:r>
              <a:rPr lang="en-US" dirty="0" err="1"/>
              <a:t>VuFind</a:t>
            </a:r>
            <a:r>
              <a:rPr lang="en-US" dirty="0"/>
              <a:t> but there could be other discovery platforms.  </a:t>
            </a:r>
          </a:p>
        </p:txBody>
      </p:sp>
      <p:sp>
        <p:nvSpPr>
          <p:cNvPr id="4" name="Slide Number Placeholder 3"/>
          <p:cNvSpPr>
            <a:spLocks noGrp="1"/>
          </p:cNvSpPr>
          <p:nvPr>
            <p:ph type="sldNum" sz="quarter" idx="5"/>
          </p:nvPr>
        </p:nvSpPr>
        <p:spPr/>
        <p:txBody>
          <a:bodyPr/>
          <a:lstStyle/>
          <a:p>
            <a:fld id="{6B720B6B-93D4-4044-82BE-B9D0C5A583A5}" type="slidenum">
              <a:rPr lang="en-US" smtClean="0"/>
              <a:t>16</a:t>
            </a:fld>
            <a:endParaRPr lang="en-US" dirty="0"/>
          </a:p>
        </p:txBody>
      </p:sp>
    </p:spTree>
    <p:extLst>
      <p:ext uri="{BB962C8B-B14F-4D97-AF65-F5344CB8AC3E}">
        <p14:creationId xmlns:p14="http://schemas.microsoft.com/office/powerpoint/2010/main" val="72478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720B6B-93D4-4044-82BE-B9D0C5A583A5}" type="slidenum">
              <a:rPr lang="en-US" smtClean="0"/>
              <a:t>2</a:t>
            </a:fld>
            <a:endParaRPr lang="en-US" dirty="0"/>
          </a:p>
        </p:txBody>
      </p:sp>
    </p:spTree>
    <p:extLst>
      <p:ext uri="{BB962C8B-B14F-4D97-AF65-F5344CB8AC3E}">
        <p14:creationId xmlns:p14="http://schemas.microsoft.com/office/powerpoint/2010/main" val="303081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haven’t heard anything from Pikes Peak Library District or Pueblo.  May still be searching for new directors.  Also, it may make more sense to add libraries once we are on ReShare-I will talk about this later in the presentation.  We did just update INN-Reach to 3.6 and Encore to Encore 5.5.  III has also been working on a re-index of Encore as there are some search terms that don’t yield results.  Ex Libris has been developing an API for Alma to connect directly to INN-Reach.  I think an academic in Michigan was the first to adopt it.  I haven’t heard much about this.  </a:t>
            </a:r>
          </a:p>
        </p:txBody>
      </p:sp>
      <p:sp>
        <p:nvSpPr>
          <p:cNvPr id="4" name="Slide Number Placeholder 3"/>
          <p:cNvSpPr>
            <a:spLocks noGrp="1"/>
          </p:cNvSpPr>
          <p:nvPr>
            <p:ph type="sldNum" sz="quarter" idx="5"/>
          </p:nvPr>
        </p:nvSpPr>
        <p:spPr/>
        <p:txBody>
          <a:bodyPr/>
          <a:lstStyle/>
          <a:p>
            <a:fld id="{6B720B6B-93D4-4044-82BE-B9D0C5A583A5}" type="slidenum">
              <a:rPr lang="en-US" smtClean="0"/>
              <a:t>3</a:t>
            </a:fld>
            <a:endParaRPr lang="en-US" dirty="0"/>
          </a:p>
        </p:txBody>
      </p:sp>
    </p:spTree>
    <p:extLst>
      <p:ext uri="{BB962C8B-B14F-4D97-AF65-F5344CB8AC3E}">
        <p14:creationId xmlns:p14="http://schemas.microsoft.com/office/powerpoint/2010/main" val="2105844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we had a large dip in 2020-totally expected.  However, we are back on the rise in numbers.  Currently, we are 26% lower than we were in 2019 so the numbers are looking better. </a:t>
            </a:r>
          </a:p>
        </p:txBody>
      </p:sp>
      <p:sp>
        <p:nvSpPr>
          <p:cNvPr id="4" name="Slide Number Placeholder 3"/>
          <p:cNvSpPr>
            <a:spLocks noGrp="1"/>
          </p:cNvSpPr>
          <p:nvPr>
            <p:ph type="sldNum" sz="quarter" idx="5"/>
          </p:nvPr>
        </p:nvSpPr>
        <p:spPr/>
        <p:txBody>
          <a:bodyPr/>
          <a:lstStyle/>
          <a:p>
            <a:fld id="{6B720B6B-93D4-4044-82BE-B9D0C5A583A5}" type="slidenum">
              <a:rPr lang="en-US" smtClean="0"/>
              <a:t>4</a:t>
            </a:fld>
            <a:endParaRPr lang="en-US" dirty="0"/>
          </a:p>
        </p:txBody>
      </p:sp>
    </p:spTree>
    <p:extLst>
      <p:ext uri="{BB962C8B-B14F-4D97-AF65-F5344CB8AC3E}">
        <p14:creationId xmlns:p14="http://schemas.microsoft.com/office/powerpoint/2010/main" val="76417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chart represents the top lenders based on numbers, not necessarily their lend to borrow ratio.  These do tend to be the larger public libraries. </a:t>
            </a:r>
          </a:p>
        </p:txBody>
      </p:sp>
      <p:sp>
        <p:nvSpPr>
          <p:cNvPr id="4" name="Slide Number Placeholder 3"/>
          <p:cNvSpPr>
            <a:spLocks noGrp="1"/>
          </p:cNvSpPr>
          <p:nvPr>
            <p:ph type="sldNum" sz="quarter" idx="5"/>
          </p:nvPr>
        </p:nvSpPr>
        <p:spPr/>
        <p:txBody>
          <a:bodyPr/>
          <a:lstStyle/>
          <a:p>
            <a:fld id="{6B720B6B-93D4-4044-82BE-B9D0C5A583A5}" type="slidenum">
              <a:rPr lang="en-US" smtClean="0"/>
              <a:t>5</a:t>
            </a:fld>
            <a:endParaRPr lang="en-US" dirty="0"/>
          </a:p>
        </p:txBody>
      </p:sp>
    </p:spTree>
    <p:extLst>
      <p:ext uri="{BB962C8B-B14F-4D97-AF65-F5344CB8AC3E}">
        <p14:creationId xmlns:p14="http://schemas.microsoft.com/office/powerpoint/2010/main" val="229198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look at the top borrowers.  The ones that have an asterisk were also top lenders.  So it does seem that in most cases, if your library is borrowing a lot it is also a top lender.  Another thing that drives these numbers is how well Prospector is marketed to patrons.  </a:t>
            </a:r>
          </a:p>
        </p:txBody>
      </p:sp>
      <p:sp>
        <p:nvSpPr>
          <p:cNvPr id="4" name="Slide Number Placeholder 3"/>
          <p:cNvSpPr>
            <a:spLocks noGrp="1"/>
          </p:cNvSpPr>
          <p:nvPr>
            <p:ph type="sldNum" sz="quarter" idx="5"/>
          </p:nvPr>
        </p:nvSpPr>
        <p:spPr/>
        <p:txBody>
          <a:bodyPr/>
          <a:lstStyle/>
          <a:p>
            <a:fld id="{6B720B6B-93D4-4044-82BE-B9D0C5A583A5}" type="slidenum">
              <a:rPr lang="en-US" smtClean="0"/>
              <a:t>6</a:t>
            </a:fld>
            <a:endParaRPr lang="en-US" dirty="0"/>
          </a:p>
        </p:txBody>
      </p:sp>
    </p:spTree>
    <p:extLst>
      <p:ext uri="{BB962C8B-B14F-4D97-AF65-F5344CB8AC3E}">
        <p14:creationId xmlns:p14="http://schemas.microsoft.com/office/powerpoint/2010/main" val="125339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don’t change dramatically unless we add a large academic library.  Represents the number of items that libraries send to Prospector-not necessarily their entire collections. For example, your e-resources, that aren’t lendable are likely not contributed to Prospector.  Collected at the server level.  RSB libraries are all lumped together-so it’s difficult to know how much any one library is contributing. </a:t>
            </a:r>
          </a:p>
        </p:txBody>
      </p:sp>
      <p:sp>
        <p:nvSpPr>
          <p:cNvPr id="4" name="Slide Number Placeholder 3"/>
          <p:cNvSpPr>
            <a:spLocks noGrp="1"/>
          </p:cNvSpPr>
          <p:nvPr>
            <p:ph type="sldNum" sz="quarter" idx="5"/>
          </p:nvPr>
        </p:nvSpPr>
        <p:spPr/>
        <p:txBody>
          <a:bodyPr/>
          <a:lstStyle/>
          <a:p>
            <a:fld id="{6B720B6B-93D4-4044-82BE-B9D0C5A583A5}" type="slidenum">
              <a:rPr lang="en-US" smtClean="0"/>
              <a:t>7</a:t>
            </a:fld>
            <a:endParaRPr lang="en-US" dirty="0"/>
          </a:p>
        </p:txBody>
      </p:sp>
    </p:spTree>
    <p:extLst>
      <p:ext uri="{BB962C8B-B14F-4D97-AF65-F5344CB8AC3E}">
        <p14:creationId xmlns:p14="http://schemas.microsoft.com/office/powerpoint/2010/main" val="323318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lending Springer </a:t>
            </a:r>
            <a:r>
              <a:rPr lang="en-US" dirty="0" err="1"/>
              <a:t>ebooks</a:t>
            </a:r>
            <a:r>
              <a:rPr lang="en-US" dirty="0"/>
              <a:t> through Prospector since 2011.  Digital lending requests are handled through Prospector just like print or other physical items.  The patron places the request in Prospector, they complete the request form.  The lending library then pulls the item from their database, whether that’s Springer or a streaming media </a:t>
            </a:r>
            <a:r>
              <a:rPr lang="en-US" dirty="0" err="1"/>
              <a:t>platform,etc</a:t>
            </a:r>
            <a:r>
              <a:rPr lang="en-US" dirty="0"/>
              <a:t>.  If it’s an </a:t>
            </a:r>
            <a:r>
              <a:rPr lang="en-US" dirty="0" err="1"/>
              <a:t>ebook</a:t>
            </a:r>
            <a:r>
              <a:rPr lang="en-US" dirty="0"/>
              <a:t>, they put it on Hightail, a commercial platform for hosting large files. They check the item in and out in their local system to gather the statistic, they send an email to the borrowing library contact who forwards this email along to the patron.  Sometimes, patron can be confused because they don’t realize they are getting a digital item.  This is a limitation of INN-Reach requesting.  It was really designed for physical items. </a:t>
            </a:r>
          </a:p>
        </p:txBody>
      </p:sp>
      <p:sp>
        <p:nvSpPr>
          <p:cNvPr id="4" name="Slide Number Placeholder 3"/>
          <p:cNvSpPr>
            <a:spLocks noGrp="1"/>
          </p:cNvSpPr>
          <p:nvPr>
            <p:ph type="sldNum" sz="quarter" idx="5"/>
          </p:nvPr>
        </p:nvSpPr>
        <p:spPr/>
        <p:txBody>
          <a:bodyPr/>
          <a:lstStyle/>
          <a:p>
            <a:fld id="{6B720B6B-93D4-4044-82BE-B9D0C5A583A5}" type="slidenum">
              <a:rPr lang="en-US" smtClean="0"/>
              <a:t>8</a:t>
            </a:fld>
            <a:endParaRPr lang="en-US" dirty="0"/>
          </a:p>
        </p:txBody>
      </p:sp>
    </p:spTree>
    <p:extLst>
      <p:ext uri="{BB962C8B-B14F-4D97-AF65-F5344CB8AC3E}">
        <p14:creationId xmlns:p14="http://schemas.microsoft.com/office/powerpoint/2010/main" val="1551056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 is the biggest lender because they may get their records into Prospector the fastest.  It also is dependent on the matching algorithm and if those records match to other records for the same title or if they are separate records.  We can’t really control this because the lending string or priority table in Prospector isn’t that granular. We can prioritize by library and geographic region, but we can’t get more granular to prioritize by type of material, for example. </a:t>
            </a:r>
          </a:p>
        </p:txBody>
      </p:sp>
      <p:sp>
        <p:nvSpPr>
          <p:cNvPr id="4" name="Slide Number Placeholder 3"/>
          <p:cNvSpPr>
            <a:spLocks noGrp="1"/>
          </p:cNvSpPr>
          <p:nvPr>
            <p:ph type="sldNum" sz="quarter" idx="5"/>
          </p:nvPr>
        </p:nvSpPr>
        <p:spPr/>
        <p:txBody>
          <a:bodyPr/>
          <a:lstStyle/>
          <a:p>
            <a:fld id="{6B720B6B-93D4-4044-82BE-B9D0C5A583A5}" type="slidenum">
              <a:rPr lang="en-US" smtClean="0"/>
              <a:t>9</a:t>
            </a:fld>
            <a:endParaRPr lang="en-US" dirty="0"/>
          </a:p>
        </p:txBody>
      </p:sp>
    </p:spTree>
    <p:extLst>
      <p:ext uri="{BB962C8B-B14F-4D97-AF65-F5344CB8AC3E}">
        <p14:creationId xmlns:p14="http://schemas.microsoft.com/office/powerpoint/2010/main" val="17771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22DC-C8CD-6B0B-176A-1CFAFA9EB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14A0E8-135A-453F-FE55-D2345ACF80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135590-1F33-C1E0-29B3-CF04657EBCBC}"/>
              </a:ext>
            </a:extLst>
          </p:cNvPr>
          <p:cNvSpPr>
            <a:spLocks noGrp="1"/>
          </p:cNvSpPr>
          <p:nvPr>
            <p:ph type="dt" sz="half" idx="10"/>
          </p:nvPr>
        </p:nvSpPr>
        <p:spPr/>
        <p:txBody>
          <a:bodyPr/>
          <a:lstStyle/>
          <a:p>
            <a:fld id="{B4222138-921A-45A1-B3AB-A11491DDF188}" type="datetimeFigureOut">
              <a:rPr lang="en-US" smtClean="0"/>
              <a:t>11/15/2022</a:t>
            </a:fld>
            <a:endParaRPr lang="en-US" dirty="0"/>
          </a:p>
        </p:txBody>
      </p:sp>
      <p:sp>
        <p:nvSpPr>
          <p:cNvPr id="5" name="Footer Placeholder 4">
            <a:extLst>
              <a:ext uri="{FF2B5EF4-FFF2-40B4-BE49-F238E27FC236}">
                <a16:creationId xmlns:a16="http://schemas.microsoft.com/office/drawing/2014/main" id="{2279B250-7AF4-E06E-3CA3-D255BCA171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BF4D5B-C2EA-838C-C535-45DCCE8E5C39}"/>
              </a:ext>
            </a:extLst>
          </p:cNvPr>
          <p:cNvSpPr>
            <a:spLocks noGrp="1"/>
          </p:cNvSpPr>
          <p:nvPr>
            <p:ph type="sldNum" sz="quarter" idx="12"/>
          </p:nvPr>
        </p:nvSpPr>
        <p:spPr/>
        <p:txBody>
          <a:bodyPr/>
          <a:lstStyle/>
          <a:p>
            <a:fld id="{C833017B-05F8-41A4-ADA1-2CBAD01F5295}" type="slidenum">
              <a:rPr lang="en-US" smtClean="0"/>
              <a:t>‹#›</a:t>
            </a:fld>
            <a:endParaRPr lang="en-US" dirty="0"/>
          </a:p>
        </p:txBody>
      </p:sp>
    </p:spTree>
    <p:extLst>
      <p:ext uri="{BB962C8B-B14F-4D97-AF65-F5344CB8AC3E}">
        <p14:creationId xmlns:p14="http://schemas.microsoft.com/office/powerpoint/2010/main" val="56926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2D4E-1C03-5282-DEE5-6D3FD3CD2E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0A7C32-CE6B-8FAA-BE4F-910FB7CD7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51547-AF35-1F91-152A-96A4FD55D973}"/>
              </a:ext>
            </a:extLst>
          </p:cNvPr>
          <p:cNvSpPr>
            <a:spLocks noGrp="1"/>
          </p:cNvSpPr>
          <p:nvPr>
            <p:ph type="dt" sz="half" idx="10"/>
          </p:nvPr>
        </p:nvSpPr>
        <p:spPr/>
        <p:txBody>
          <a:bodyPr/>
          <a:lstStyle/>
          <a:p>
            <a:fld id="{B4222138-921A-45A1-B3AB-A11491DDF188}" type="datetimeFigureOut">
              <a:rPr lang="en-US" smtClean="0"/>
              <a:t>11/15/2022</a:t>
            </a:fld>
            <a:endParaRPr lang="en-US" dirty="0"/>
          </a:p>
        </p:txBody>
      </p:sp>
      <p:sp>
        <p:nvSpPr>
          <p:cNvPr id="5" name="Footer Placeholder 4">
            <a:extLst>
              <a:ext uri="{FF2B5EF4-FFF2-40B4-BE49-F238E27FC236}">
                <a16:creationId xmlns:a16="http://schemas.microsoft.com/office/drawing/2014/main" id="{86D96E26-BF39-84CD-EC22-51CCEC6713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1D5A29-94A6-8BFC-5F4C-F656B5F299DB}"/>
              </a:ext>
            </a:extLst>
          </p:cNvPr>
          <p:cNvSpPr>
            <a:spLocks noGrp="1"/>
          </p:cNvSpPr>
          <p:nvPr>
            <p:ph type="sldNum" sz="quarter" idx="12"/>
          </p:nvPr>
        </p:nvSpPr>
        <p:spPr/>
        <p:txBody>
          <a:bodyPr/>
          <a:lstStyle/>
          <a:p>
            <a:fld id="{C833017B-05F8-41A4-ADA1-2CBAD01F5295}" type="slidenum">
              <a:rPr lang="en-US" smtClean="0"/>
              <a:t>‹#›</a:t>
            </a:fld>
            <a:endParaRPr lang="en-US" dirty="0"/>
          </a:p>
        </p:txBody>
      </p:sp>
    </p:spTree>
    <p:extLst>
      <p:ext uri="{BB962C8B-B14F-4D97-AF65-F5344CB8AC3E}">
        <p14:creationId xmlns:p14="http://schemas.microsoft.com/office/powerpoint/2010/main" val="363173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1DA4E5-60EC-B5E7-B3C7-AA3E29EBC3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B4D175-7A1C-4907-A5C6-FB2C288E64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FDD0B-6DE8-29AA-FCC8-932A8D3D9B5B}"/>
              </a:ext>
            </a:extLst>
          </p:cNvPr>
          <p:cNvSpPr>
            <a:spLocks noGrp="1"/>
          </p:cNvSpPr>
          <p:nvPr>
            <p:ph type="dt" sz="half" idx="10"/>
          </p:nvPr>
        </p:nvSpPr>
        <p:spPr/>
        <p:txBody>
          <a:bodyPr/>
          <a:lstStyle/>
          <a:p>
            <a:fld id="{B4222138-921A-45A1-B3AB-A11491DDF188}" type="datetimeFigureOut">
              <a:rPr lang="en-US" smtClean="0"/>
              <a:t>11/15/2022</a:t>
            </a:fld>
            <a:endParaRPr lang="en-US" dirty="0"/>
          </a:p>
        </p:txBody>
      </p:sp>
      <p:sp>
        <p:nvSpPr>
          <p:cNvPr id="5" name="Footer Placeholder 4">
            <a:extLst>
              <a:ext uri="{FF2B5EF4-FFF2-40B4-BE49-F238E27FC236}">
                <a16:creationId xmlns:a16="http://schemas.microsoft.com/office/drawing/2014/main" id="{EC18C568-AD93-4764-F0A4-79FFB3EE6D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179BC4-5600-02CB-BC0C-4D8C256C8E09}"/>
              </a:ext>
            </a:extLst>
          </p:cNvPr>
          <p:cNvSpPr>
            <a:spLocks noGrp="1"/>
          </p:cNvSpPr>
          <p:nvPr>
            <p:ph type="sldNum" sz="quarter" idx="12"/>
          </p:nvPr>
        </p:nvSpPr>
        <p:spPr/>
        <p:txBody>
          <a:bodyPr/>
          <a:lstStyle/>
          <a:p>
            <a:fld id="{C833017B-05F8-41A4-ADA1-2CBAD01F5295}" type="slidenum">
              <a:rPr lang="en-US" smtClean="0"/>
              <a:t>‹#›</a:t>
            </a:fld>
            <a:endParaRPr lang="en-US" dirty="0"/>
          </a:p>
        </p:txBody>
      </p:sp>
    </p:spTree>
    <p:extLst>
      <p:ext uri="{BB962C8B-B14F-4D97-AF65-F5344CB8AC3E}">
        <p14:creationId xmlns:p14="http://schemas.microsoft.com/office/powerpoint/2010/main" val="38064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A4D0-45E0-EC9C-56D2-B4F9253FB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51AD5B-0933-46FC-5BD6-D5C05C998E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61DD9-C971-47BE-CC32-FBF0D99CCA7C}"/>
              </a:ext>
            </a:extLst>
          </p:cNvPr>
          <p:cNvSpPr>
            <a:spLocks noGrp="1"/>
          </p:cNvSpPr>
          <p:nvPr>
            <p:ph type="dt" sz="half" idx="10"/>
          </p:nvPr>
        </p:nvSpPr>
        <p:spPr/>
        <p:txBody>
          <a:bodyPr/>
          <a:lstStyle/>
          <a:p>
            <a:fld id="{B4222138-921A-45A1-B3AB-A11491DDF188}" type="datetimeFigureOut">
              <a:rPr lang="en-US" smtClean="0"/>
              <a:t>11/15/2022</a:t>
            </a:fld>
            <a:endParaRPr lang="en-US" dirty="0"/>
          </a:p>
        </p:txBody>
      </p:sp>
      <p:sp>
        <p:nvSpPr>
          <p:cNvPr id="5" name="Footer Placeholder 4">
            <a:extLst>
              <a:ext uri="{FF2B5EF4-FFF2-40B4-BE49-F238E27FC236}">
                <a16:creationId xmlns:a16="http://schemas.microsoft.com/office/drawing/2014/main" id="{4F6A2419-02E6-28BB-8F85-896265C2A4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6CD6B2-8E08-0C37-7DC7-4F02B4955767}"/>
              </a:ext>
            </a:extLst>
          </p:cNvPr>
          <p:cNvSpPr>
            <a:spLocks noGrp="1"/>
          </p:cNvSpPr>
          <p:nvPr>
            <p:ph type="sldNum" sz="quarter" idx="12"/>
          </p:nvPr>
        </p:nvSpPr>
        <p:spPr/>
        <p:txBody>
          <a:bodyPr/>
          <a:lstStyle/>
          <a:p>
            <a:fld id="{C833017B-05F8-41A4-ADA1-2CBAD01F5295}" type="slidenum">
              <a:rPr lang="en-US" smtClean="0"/>
              <a:t>‹#›</a:t>
            </a:fld>
            <a:endParaRPr lang="en-US" dirty="0"/>
          </a:p>
        </p:txBody>
      </p:sp>
    </p:spTree>
    <p:extLst>
      <p:ext uri="{BB962C8B-B14F-4D97-AF65-F5344CB8AC3E}">
        <p14:creationId xmlns:p14="http://schemas.microsoft.com/office/powerpoint/2010/main" val="287849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32928-EE4A-7D25-1F10-CF1A04FD33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F0918A-2C24-D818-4E97-C2A1F6071D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776226-F0FE-6BFA-3F64-467AE6712D09}"/>
              </a:ext>
            </a:extLst>
          </p:cNvPr>
          <p:cNvSpPr>
            <a:spLocks noGrp="1"/>
          </p:cNvSpPr>
          <p:nvPr>
            <p:ph type="dt" sz="half" idx="10"/>
          </p:nvPr>
        </p:nvSpPr>
        <p:spPr/>
        <p:txBody>
          <a:bodyPr/>
          <a:lstStyle/>
          <a:p>
            <a:fld id="{B4222138-921A-45A1-B3AB-A11491DDF188}" type="datetimeFigureOut">
              <a:rPr lang="en-US" smtClean="0"/>
              <a:t>11/15/2022</a:t>
            </a:fld>
            <a:endParaRPr lang="en-US" dirty="0"/>
          </a:p>
        </p:txBody>
      </p:sp>
      <p:sp>
        <p:nvSpPr>
          <p:cNvPr id="5" name="Footer Placeholder 4">
            <a:extLst>
              <a:ext uri="{FF2B5EF4-FFF2-40B4-BE49-F238E27FC236}">
                <a16:creationId xmlns:a16="http://schemas.microsoft.com/office/drawing/2014/main" id="{1E891CF3-0358-72E7-F91D-7F9D2E7E1B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9068D4-A902-B674-62DB-D0DAD0E3C713}"/>
              </a:ext>
            </a:extLst>
          </p:cNvPr>
          <p:cNvSpPr>
            <a:spLocks noGrp="1"/>
          </p:cNvSpPr>
          <p:nvPr>
            <p:ph type="sldNum" sz="quarter" idx="12"/>
          </p:nvPr>
        </p:nvSpPr>
        <p:spPr/>
        <p:txBody>
          <a:bodyPr/>
          <a:lstStyle/>
          <a:p>
            <a:fld id="{C833017B-05F8-41A4-ADA1-2CBAD01F5295}" type="slidenum">
              <a:rPr lang="en-US" smtClean="0"/>
              <a:t>‹#›</a:t>
            </a:fld>
            <a:endParaRPr lang="en-US" dirty="0"/>
          </a:p>
        </p:txBody>
      </p:sp>
    </p:spTree>
    <p:extLst>
      <p:ext uri="{BB962C8B-B14F-4D97-AF65-F5344CB8AC3E}">
        <p14:creationId xmlns:p14="http://schemas.microsoft.com/office/powerpoint/2010/main" val="248280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05F91-877B-FB68-3A85-C9C8FDB55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5B7B3-58A7-6448-53C2-DE65C4560A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739C22-A19A-9229-189C-D3AD848A32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5A47C8-AF09-8024-DD85-79E8D2C9577E}"/>
              </a:ext>
            </a:extLst>
          </p:cNvPr>
          <p:cNvSpPr>
            <a:spLocks noGrp="1"/>
          </p:cNvSpPr>
          <p:nvPr>
            <p:ph type="dt" sz="half" idx="10"/>
          </p:nvPr>
        </p:nvSpPr>
        <p:spPr/>
        <p:txBody>
          <a:bodyPr/>
          <a:lstStyle/>
          <a:p>
            <a:fld id="{B4222138-921A-45A1-B3AB-A11491DDF188}" type="datetimeFigureOut">
              <a:rPr lang="en-US" smtClean="0"/>
              <a:t>11/15/2022</a:t>
            </a:fld>
            <a:endParaRPr lang="en-US" dirty="0"/>
          </a:p>
        </p:txBody>
      </p:sp>
      <p:sp>
        <p:nvSpPr>
          <p:cNvPr id="6" name="Footer Placeholder 5">
            <a:extLst>
              <a:ext uri="{FF2B5EF4-FFF2-40B4-BE49-F238E27FC236}">
                <a16:creationId xmlns:a16="http://schemas.microsoft.com/office/drawing/2014/main" id="{24C3EACA-F888-2341-B3F5-83A888ACBD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6DDF16-7657-C653-8281-0C3DB36E8593}"/>
              </a:ext>
            </a:extLst>
          </p:cNvPr>
          <p:cNvSpPr>
            <a:spLocks noGrp="1"/>
          </p:cNvSpPr>
          <p:nvPr>
            <p:ph type="sldNum" sz="quarter" idx="12"/>
          </p:nvPr>
        </p:nvSpPr>
        <p:spPr/>
        <p:txBody>
          <a:bodyPr/>
          <a:lstStyle/>
          <a:p>
            <a:fld id="{C833017B-05F8-41A4-ADA1-2CBAD01F5295}" type="slidenum">
              <a:rPr lang="en-US" smtClean="0"/>
              <a:t>‹#›</a:t>
            </a:fld>
            <a:endParaRPr lang="en-US" dirty="0"/>
          </a:p>
        </p:txBody>
      </p:sp>
    </p:spTree>
    <p:extLst>
      <p:ext uri="{BB962C8B-B14F-4D97-AF65-F5344CB8AC3E}">
        <p14:creationId xmlns:p14="http://schemas.microsoft.com/office/powerpoint/2010/main" val="397926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9DF5-CBE0-EFBD-0FC8-688AFE774C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89C18B-3341-6184-F2B5-0974B9EA46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E375B-18C4-180E-7E41-86B544AF69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1B5F37-7A0A-2D4D-FD57-A3174FDDCE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BB5F28-DB6C-CB48-C1EB-5469E382D8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9F8F7D-5603-BC78-EA10-B33FBED33C02}"/>
              </a:ext>
            </a:extLst>
          </p:cNvPr>
          <p:cNvSpPr>
            <a:spLocks noGrp="1"/>
          </p:cNvSpPr>
          <p:nvPr>
            <p:ph type="dt" sz="half" idx="10"/>
          </p:nvPr>
        </p:nvSpPr>
        <p:spPr/>
        <p:txBody>
          <a:bodyPr/>
          <a:lstStyle/>
          <a:p>
            <a:fld id="{B4222138-921A-45A1-B3AB-A11491DDF188}" type="datetimeFigureOut">
              <a:rPr lang="en-US" smtClean="0"/>
              <a:t>11/15/2022</a:t>
            </a:fld>
            <a:endParaRPr lang="en-US" dirty="0"/>
          </a:p>
        </p:txBody>
      </p:sp>
      <p:sp>
        <p:nvSpPr>
          <p:cNvPr id="8" name="Footer Placeholder 7">
            <a:extLst>
              <a:ext uri="{FF2B5EF4-FFF2-40B4-BE49-F238E27FC236}">
                <a16:creationId xmlns:a16="http://schemas.microsoft.com/office/drawing/2014/main" id="{B66A7708-3098-C401-F0E8-A927178622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0CDC93-5638-C42C-8375-F6AEB828E0F9}"/>
              </a:ext>
            </a:extLst>
          </p:cNvPr>
          <p:cNvSpPr>
            <a:spLocks noGrp="1"/>
          </p:cNvSpPr>
          <p:nvPr>
            <p:ph type="sldNum" sz="quarter" idx="12"/>
          </p:nvPr>
        </p:nvSpPr>
        <p:spPr/>
        <p:txBody>
          <a:bodyPr/>
          <a:lstStyle/>
          <a:p>
            <a:fld id="{C833017B-05F8-41A4-ADA1-2CBAD01F5295}" type="slidenum">
              <a:rPr lang="en-US" smtClean="0"/>
              <a:t>‹#›</a:t>
            </a:fld>
            <a:endParaRPr lang="en-US" dirty="0"/>
          </a:p>
        </p:txBody>
      </p:sp>
    </p:spTree>
    <p:extLst>
      <p:ext uri="{BB962C8B-B14F-4D97-AF65-F5344CB8AC3E}">
        <p14:creationId xmlns:p14="http://schemas.microsoft.com/office/powerpoint/2010/main" val="28185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B92-4163-303B-6B7B-06612F9D16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F6FE43-7691-45CE-C61B-B2292C1F3C3D}"/>
              </a:ext>
            </a:extLst>
          </p:cNvPr>
          <p:cNvSpPr>
            <a:spLocks noGrp="1"/>
          </p:cNvSpPr>
          <p:nvPr>
            <p:ph type="dt" sz="half" idx="10"/>
          </p:nvPr>
        </p:nvSpPr>
        <p:spPr/>
        <p:txBody>
          <a:bodyPr/>
          <a:lstStyle/>
          <a:p>
            <a:fld id="{B4222138-921A-45A1-B3AB-A11491DDF188}" type="datetimeFigureOut">
              <a:rPr lang="en-US" smtClean="0"/>
              <a:t>11/15/2022</a:t>
            </a:fld>
            <a:endParaRPr lang="en-US" dirty="0"/>
          </a:p>
        </p:txBody>
      </p:sp>
      <p:sp>
        <p:nvSpPr>
          <p:cNvPr id="4" name="Footer Placeholder 3">
            <a:extLst>
              <a:ext uri="{FF2B5EF4-FFF2-40B4-BE49-F238E27FC236}">
                <a16:creationId xmlns:a16="http://schemas.microsoft.com/office/drawing/2014/main" id="{5B08953E-A33E-673E-CACC-196537A54B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439E2C-58BA-9912-A369-9F614640733F}"/>
              </a:ext>
            </a:extLst>
          </p:cNvPr>
          <p:cNvSpPr>
            <a:spLocks noGrp="1"/>
          </p:cNvSpPr>
          <p:nvPr>
            <p:ph type="sldNum" sz="quarter" idx="12"/>
          </p:nvPr>
        </p:nvSpPr>
        <p:spPr/>
        <p:txBody>
          <a:bodyPr/>
          <a:lstStyle/>
          <a:p>
            <a:fld id="{C833017B-05F8-41A4-ADA1-2CBAD01F5295}" type="slidenum">
              <a:rPr lang="en-US" smtClean="0"/>
              <a:t>‹#›</a:t>
            </a:fld>
            <a:endParaRPr lang="en-US" dirty="0"/>
          </a:p>
        </p:txBody>
      </p:sp>
    </p:spTree>
    <p:extLst>
      <p:ext uri="{BB962C8B-B14F-4D97-AF65-F5344CB8AC3E}">
        <p14:creationId xmlns:p14="http://schemas.microsoft.com/office/powerpoint/2010/main" val="139294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B9C39E-3489-0501-E03C-786DB8E3B0E6}"/>
              </a:ext>
            </a:extLst>
          </p:cNvPr>
          <p:cNvSpPr>
            <a:spLocks noGrp="1"/>
          </p:cNvSpPr>
          <p:nvPr>
            <p:ph type="dt" sz="half" idx="10"/>
          </p:nvPr>
        </p:nvSpPr>
        <p:spPr/>
        <p:txBody>
          <a:bodyPr/>
          <a:lstStyle/>
          <a:p>
            <a:fld id="{B4222138-921A-45A1-B3AB-A11491DDF188}" type="datetimeFigureOut">
              <a:rPr lang="en-US" smtClean="0"/>
              <a:t>11/15/2022</a:t>
            </a:fld>
            <a:endParaRPr lang="en-US" dirty="0"/>
          </a:p>
        </p:txBody>
      </p:sp>
      <p:sp>
        <p:nvSpPr>
          <p:cNvPr id="3" name="Footer Placeholder 2">
            <a:extLst>
              <a:ext uri="{FF2B5EF4-FFF2-40B4-BE49-F238E27FC236}">
                <a16:creationId xmlns:a16="http://schemas.microsoft.com/office/drawing/2014/main" id="{D8A055E0-2ECF-3C8F-3871-EB430F2E487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FFD4878-BEEB-98CC-D8FC-E8875FA2343C}"/>
              </a:ext>
            </a:extLst>
          </p:cNvPr>
          <p:cNvSpPr>
            <a:spLocks noGrp="1"/>
          </p:cNvSpPr>
          <p:nvPr>
            <p:ph type="sldNum" sz="quarter" idx="12"/>
          </p:nvPr>
        </p:nvSpPr>
        <p:spPr/>
        <p:txBody>
          <a:bodyPr/>
          <a:lstStyle/>
          <a:p>
            <a:fld id="{C833017B-05F8-41A4-ADA1-2CBAD01F5295}" type="slidenum">
              <a:rPr lang="en-US" smtClean="0"/>
              <a:t>‹#›</a:t>
            </a:fld>
            <a:endParaRPr lang="en-US" dirty="0"/>
          </a:p>
        </p:txBody>
      </p:sp>
    </p:spTree>
    <p:extLst>
      <p:ext uri="{BB962C8B-B14F-4D97-AF65-F5344CB8AC3E}">
        <p14:creationId xmlns:p14="http://schemas.microsoft.com/office/powerpoint/2010/main" val="58984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2111-10F6-44D0-4E08-948CCDC1A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3444AF-FA66-917C-93AB-4A54C04F1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0A2776-9B8F-DB0F-96A0-6D5062CA6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93D6B2-7046-9F03-4697-2421DA41D689}"/>
              </a:ext>
            </a:extLst>
          </p:cNvPr>
          <p:cNvSpPr>
            <a:spLocks noGrp="1"/>
          </p:cNvSpPr>
          <p:nvPr>
            <p:ph type="dt" sz="half" idx="10"/>
          </p:nvPr>
        </p:nvSpPr>
        <p:spPr/>
        <p:txBody>
          <a:bodyPr/>
          <a:lstStyle/>
          <a:p>
            <a:fld id="{B4222138-921A-45A1-B3AB-A11491DDF188}" type="datetimeFigureOut">
              <a:rPr lang="en-US" smtClean="0"/>
              <a:t>11/15/2022</a:t>
            </a:fld>
            <a:endParaRPr lang="en-US" dirty="0"/>
          </a:p>
        </p:txBody>
      </p:sp>
      <p:sp>
        <p:nvSpPr>
          <p:cNvPr id="6" name="Footer Placeholder 5">
            <a:extLst>
              <a:ext uri="{FF2B5EF4-FFF2-40B4-BE49-F238E27FC236}">
                <a16:creationId xmlns:a16="http://schemas.microsoft.com/office/drawing/2014/main" id="{D4F5FC35-587A-4A58-F122-610F79BCF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C41E36-1A18-F55E-25CA-34D535BA708D}"/>
              </a:ext>
            </a:extLst>
          </p:cNvPr>
          <p:cNvSpPr>
            <a:spLocks noGrp="1"/>
          </p:cNvSpPr>
          <p:nvPr>
            <p:ph type="sldNum" sz="quarter" idx="12"/>
          </p:nvPr>
        </p:nvSpPr>
        <p:spPr/>
        <p:txBody>
          <a:bodyPr/>
          <a:lstStyle/>
          <a:p>
            <a:fld id="{C833017B-05F8-41A4-ADA1-2CBAD01F5295}" type="slidenum">
              <a:rPr lang="en-US" smtClean="0"/>
              <a:t>‹#›</a:t>
            </a:fld>
            <a:endParaRPr lang="en-US" dirty="0"/>
          </a:p>
        </p:txBody>
      </p:sp>
    </p:spTree>
    <p:extLst>
      <p:ext uri="{BB962C8B-B14F-4D97-AF65-F5344CB8AC3E}">
        <p14:creationId xmlns:p14="http://schemas.microsoft.com/office/powerpoint/2010/main" val="352245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262E-1FD3-B2B3-37D2-10B299561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E1C94A-9CC5-E934-B86F-532C8B4DE1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0E38AB3-6408-8C54-7A94-66FDDEB6C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E9DADD-1687-29CD-6D4E-C545A7572766}"/>
              </a:ext>
            </a:extLst>
          </p:cNvPr>
          <p:cNvSpPr>
            <a:spLocks noGrp="1"/>
          </p:cNvSpPr>
          <p:nvPr>
            <p:ph type="dt" sz="half" idx="10"/>
          </p:nvPr>
        </p:nvSpPr>
        <p:spPr/>
        <p:txBody>
          <a:bodyPr/>
          <a:lstStyle/>
          <a:p>
            <a:fld id="{B4222138-921A-45A1-B3AB-A11491DDF188}" type="datetimeFigureOut">
              <a:rPr lang="en-US" smtClean="0"/>
              <a:t>11/15/2022</a:t>
            </a:fld>
            <a:endParaRPr lang="en-US" dirty="0"/>
          </a:p>
        </p:txBody>
      </p:sp>
      <p:sp>
        <p:nvSpPr>
          <p:cNvPr id="6" name="Footer Placeholder 5">
            <a:extLst>
              <a:ext uri="{FF2B5EF4-FFF2-40B4-BE49-F238E27FC236}">
                <a16:creationId xmlns:a16="http://schemas.microsoft.com/office/drawing/2014/main" id="{C6BE9F04-9D13-1533-F889-66EA4ACC7D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EDA527-7821-16AE-ACA2-2B9AB8133961}"/>
              </a:ext>
            </a:extLst>
          </p:cNvPr>
          <p:cNvSpPr>
            <a:spLocks noGrp="1"/>
          </p:cNvSpPr>
          <p:nvPr>
            <p:ph type="sldNum" sz="quarter" idx="12"/>
          </p:nvPr>
        </p:nvSpPr>
        <p:spPr/>
        <p:txBody>
          <a:bodyPr/>
          <a:lstStyle/>
          <a:p>
            <a:fld id="{C833017B-05F8-41A4-ADA1-2CBAD01F5295}" type="slidenum">
              <a:rPr lang="en-US" smtClean="0"/>
              <a:t>‹#›</a:t>
            </a:fld>
            <a:endParaRPr lang="en-US" dirty="0"/>
          </a:p>
        </p:txBody>
      </p:sp>
    </p:spTree>
    <p:extLst>
      <p:ext uri="{BB962C8B-B14F-4D97-AF65-F5344CB8AC3E}">
        <p14:creationId xmlns:p14="http://schemas.microsoft.com/office/powerpoint/2010/main" val="70326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93179-EA54-C936-2AF3-5DBF72060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B1CB50-EC98-8D2F-12F0-4F60CD9F4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B32A9-4082-ADDF-E864-9D2690F3B4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22138-921A-45A1-B3AB-A11491DDF188}" type="datetimeFigureOut">
              <a:rPr lang="en-US" smtClean="0"/>
              <a:t>11/15/2022</a:t>
            </a:fld>
            <a:endParaRPr lang="en-US" dirty="0"/>
          </a:p>
        </p:txBody>
      </p:sp>
      <p:sp>
        <p:nvSpPr>
          <p:cNvPr id="5" name="Footer Placeholder 4">
            <a:extLst>
              <a:ext uri="{FF2B5EF4-FFF2-40B4-BE49-F238E27FC236}">
                <a16:creationId xmlns:a16="http://schemas.microsoft.com/office/drawing/2014/main" id="{6EAFEA2A-5D29-BE0F-7CF4-3ABE48BA7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AEFAEA9-92A1-DDD7-EC32-4215017137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3017B-05F8-41A4-ADA1-2CBAD01F5295}" type="slidenum">
              <a:rPr lang="en-US" smtClean="0"/>
              <a:t>‹#›</a:t>
            </a:fld>
            <a:endParaRPr lang="en-US" dirty="0"/>
          </a:p>
        </p:txBody>
      </p:sp>
    </p:spTree>
    <p:extLst>
      <p:ext uri="{BB962C8B-B14F-4D97-AF65-F5344CB8AC3E}">
        <p14:creationId xmlns:p14="http://schemas.microsoft.com/office/powerpoint/2010/main" val="125534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222430-4891-7AA9-7A86-664D3821D0E9}"/>
              </a:ext>
            </a:extLst>
          </p:cNvPr>
          <p:cNvSpPr>
            <a:spLocks noGrp="1"/>
          </p:cNvSpPr>
          <p:nvPr>
            <p:ph type="ctrTitle"/>
          </p:nvPr>
        </p:nvSpPr>
        <p:spPr>
          <a:xfrm>
            <a:off x="1059346" y="1077907"/>
            <a:ext cx="9605948" cy="715380"/>
          </a:xfrm>
        </p:spPr>
        <p:txBody>
          <a:bodyPr>
            <a:normAutofit/>
          </a:bodyPr>
          <a:lstStyle/>
          <a:p>
            <a:r>
              <a:rPr lang="en-US" sz="4000" dirty="0">
                <a:solidFill>
                  <a:srgbClr val="FFFFFF"/>
                </a:solidFill>
              </a:rPr>
              <a:t>Prospector Annual Director’s Meeting 2022</a:t>
            </a:r>
          </a:p>
        </p:txBody>
      </p:sp>
      <p:sp>
        <p:nvSpPr>
          <p:cNvPr id="3" name="Subtitle 2">
            <a:extLst>
              <a:ext uri="{FF2B5EF4-FFF2-40B4-BE49-F238E27FC236}">
                <a16:creationId xmlns:a16="http://schemas.microsoft.com/office/drawing/2014/main" id="{2DFEFEE6-B49E-B5F2-7087-758B39B41B4A}"/>
              </a:ext>
            </a:extLst>
          </p:cNvPr>
          <p:cNvSpPr>
            <a:spLocks noGrp="1"/>
          </p:cNvSpPr>
          <p:nvPr>
            <p:ph type="subTitle" idx="1"/>
          </p:nvPr>
        </p:nvSpPr>
        <p:spPr>
          <a:xfrm>
            <a:off x="1393559" y="2208900"/>
            <a:ext cx="8937522" cy="1712860"/>
          </a:xfrm>
        </p:spPr>
        <p:txBody>
          <a:bodyPr>
            <a:noAutofit/>
          </a:bodyPr>
          <a:lstStyle/>
          <a:p>
            <a:r>
              <a:rPr lang="en-US" sz="2000" dirty="0">
                <a:solidFill>
                  <a:srgbClr val="FFFFFF"/>
                </a:solidFill>
              </a:rPr>
              <a:t>Prospector Update  11-16-22</a:t>
            </a:r>
          </a:p>
          <a:p>
            <a:r>
              <a:rPr lang="en-US" sz="2000" dirty="0">
                <a:solidFill>
                  <a:srgbClr val="FFFFFF"/>
                </a:solidFill>
              </a:rPr>
              <a:t>Rose Nelson</a:t>
            </a:r>
          </a:p>
          <a:p>
            <a:r>
              <a:rPr lang="en-US" sz="2000" dirty="0">
                <a:solidFill>
                  <a:srgbClr val="FFFFFF"/>
                </a:solidFill>
              </a:rPr>
              <a:t>Prospector Coordinator-Assistant Director</a:t>
            </a:r>
          </a:p>
          <a:p>
            <a:r>
              <a:rPr lang="en-US" sz="2000" dirty="0">
                <a:solidFill>
                  <a:srgbClr val="FFFFFF"/>
                </a:solidFill>
              </a:rPr>
              <a:t>CO Alliance of Research Libraries </a:t>
            </a:r>
          </a:p>
        </p:txBody>
      </p:sp>
      <p:pic>
        <p:nvPicPr>
          <p:cNvPr id="5" name="Picture 4">
            <a:extLst>
              <a:ext uri="{FF2B5EF4-FFF2-40B4-BE49-F238E27FC236}">
                <a16:creationId xmlns:a16="http://schemas.microsoft.com/office/drawing/2014/main" id="{3C2F6E16-5382-4C13-BE34-333FACB17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826" y="6069855"/>
            <a:ext cx="1974948" cy="245335"/>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4F236F45-E292-6EE1-F358-5B5639179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85" y="5853130"/>
            <a:ext cx="1974948" cy="678783"/>
          </a:xfrm>
          <a:prstGeom prst="rect">
            <a:avLst/>
          </a:prstGeom>
        </p:spPr>
      </p:pic>
    </p:spTree>
    <p:extLst>
      <p:ext uri="{BB962C8B-B14F-4D97-AF65-F5344CB8AC3E}">
        <p14:creationId xmlns:p14="http://schemas.microsoft.com/office/powerpoint/2010/main" val="279570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753B-A59B-61C9-DA89-ECB1853BB6E5}"/>
              </a:ext>
            </a:extLst>
          </p:cNvPr>
          <p:cNvSpPr>
            <a:spLocks noGrp="1"/>
          </p:cNvSpPr>
          <p:nvPr>
            <p:ph type="title"/>
          </p:nvPr>
        </p:nvSpPr>
        <p:spPr/>
        <p:txBody>
          <a:bodyPr/>
          <a:lstStyle/>
          <a:p>
            <a:r>
              <a:rPr lang="en-US" dirty="0"/>
              <a:t>E-Resources as % of overall fulfillments</a:t>
            </a:r>
          </a:p>
        </p:txBody>
      </p:sp>
      <p:graphicFrame>
        <p:nvGraphicFramePr>
          <p:cNvPr id="4" name="Content Placeholder 3">
            <a:extLst>
              <a:ext uri="{FF2B5EF4-FFF2-40B4-BE49-F238E27FC236}">
                <a16:creationId xmlns:a16="http://schemas.microsoft.com/office/drawing/2014/main" id="{F1378320-7A71-71C4-0393-A4F0986F4D6A}"/>
              </a:ext>
            </a:extLst>
          </p:cNvPr>
          <p:cNvGraphicFramePr>
            <a:graphicFrameLocks noGrp="1"/>
          </p:cNvGraphicFramePr>
          <p:nvPr>
            <p:ph idx="1"/>
            <p:extLst>
              <p:ext uri="{D42A27DB-BD31-4B8C-83A1-F6EECF244321}">
                <p14:modId xmlns:p14="http://schemas.microsoft.com/office/powerpoint/2010/main" val="107425780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0A288D74-491F-2CFB-AD93-F064CA46E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9970" y="6402829"/>
            <a:ext cx="1185387" cy="147253"/>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9762A9FB-295A-1405-9C74-8A6953985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560" y="6402829"/>
            <a:ext cx="921041" cy="316559"/>
          </a:xfrm>
          <a:prstGeom prst="rect">
            <a:avLst/>
          </a:prstGeom>
        </p:spPr>
      </p:pic>
    </p:spTree>
    <p:extLst>
      <p:ext uri="{BB962C8B-B14F-4D97-AF65-F5344CB8AC3E}">
        <p14:creationId xmlns:p14="http://schemas.microsoft.com/office/powerpoint/2010/main" val="280872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3955-C3E4-9878-9537-CAC32D7B2EDA}"/>
              </a:ext>
            </a:extLst>
          </p:cNvPr>
          <p:cNvSpPr>
            <a:spLocks noGrp="1"/>
          </p:cNvSpPr>
          <p:nvPr>
            <p:ph type="title"/>
          </p:nvPr>
        </p:nvSpPr>
        <p:spPr/>
        <p:txBody>
          <a:bodyPr/>
          <a:lstStyle/>
          <a:p>
            <a:r>
              <a:rPr lang="en-US" dirty="0"/>
              <a:t>Digital Lending: Streaming Video and more </a:t>
            </a:r>
          </a:p>
        </p:txBody>
      </p:sp>
      <p:sp>
        <p:nvSpPr>
          <p:cNvPr id="3" name="Content Placeholder 2">
            <a:extLst>
              <a:ext uri="{FF2B5EF4-FFF2-40B4-BE49-F238E27FC236}">
                <a16:creationId xmlns:a16="http://schemas.microsoft.com/office/drawing/2014/main" id="{9729ADFA-AC9D-C78B-633B-AC855A6DAE92}"/>
              </a:ext>
            </a:extLst>
          </p:cNvPr>
          <p:cNvSpPr>
            <a:spLocks noGrp="1"/>
          </p:cNvSpPr>
          <p:nvPr>
            <p:ph idx="1"/>
          </p:nvPr>
        </p:nvSpPr>
        <p:spPr/>
        <p:txBody>
          <a:bodyPr/>
          <a:lstStyle/>
          <a:p>
            <a:r>
              <a:rPr lang="en-US" dirty="0"/>
              <a:t>SILLVR </a:t>
            </a:r>
          </a:p>
          <a:p>
            <a:pPr lvl="1"/>
            <a:r>
              <a:rPr lang="en-US" dirty="0"/>
              <a:t>Third year of project </a:t>
            </a:r>
          </a:p>
          <a:p>
            <a:pPr lvl="1"/>
            <a:r>
              <a:rPr lang="en-US" dirty="0"/>
              <a:t>Swank now lends to MOBIUS academic libraries </a:t>
            </a:r>
          </a:p>
          <a:p>
            <a:pPr lvl="1"/>
            <a:r>
              <a:rPr lang="en-US" dirty="0"/>
              <a:t>New-Alexander Street Videos started lending in April 2022 </a:t>
            </a:r>
          </a:p>
          <a:p>
            <a:pPr lvl="1"/>
            <a:r>
              <a:rPr lang="en-US" dirty="0"/>
              <a:t>ProQuest Ebooks – new this year and agreed to a 2</a:t>
            </a:r>
            <a:r>
              <a:rPr lang="en-US" baseline="30000" dirty="0"/>
              <a:t>nd</a:t>
            </a:r>
            <a:r>
              <a:rPr lang="en-US" dirty="0"/>
              <a:t> year </a:t>
            </a:r>
          </a:p>
          <a:p>
            <a:pPr lvl="1"/>
            <a:r>
              <a:rPr lang="en-US" dirty="0"/>
              <a:t>All digital lending 2,741  &lt;1% of all Prospector Lends</a:t>
            </a:r>
          </a:p>
        </p:txBody>
      </p:sp>
      <p:pic>
        <p:nvPicPr>
          <p:cNvPr id="4" name="Picture 3">
            <a:extLst>
              <a:ext uri="{FF2B5EF4-FFF2-40B4-BE49-F238E27FC236}">
                <a16:creationId xmlns:a16="http://schemas.microsoft.com/office/drawing/2014/main" id="{75B6E45C-BD77-18D1-1486-766D09E9F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826" y="6069855"/>
            <a:ext cx="1974948" cy="245335"/>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75999549-7BB2-6108-BC17-18EDC53B4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85" y="5853130"/>
            <a:ext cx="1974948" cy="678783"/>
          </a:xfrm>
          <a:prstGeom prst="rect">
            <a:avLst/>
          </a:prstGeom>
        </p:spPr>
      </p:pic>
    </p:spTree>
    <p:extLst>
      <p:ext uri="{BB962C8B-B14F-4D97-AF65-F5344CB8AC3E}">
        <p14:creationId xmlns:p14="http://schemas.microsoft.com/office/powerpoint/2010/main" val="151367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2F07-4AFF-82BA-107F-31097C41BDA8}"/>
              </a:ext>
            </a:extLst>
          </p:cNvPr>
          <p:cNvSpPr>
            <a:spLocks noGrp="1"/>
          </p:cNvSpPr>
          <p:nvPr>
            <p:ph type="title"/>
          </p:nvPr>
        </p:nvSpPr>
        <p:spPr/>
        <p:txBody>
          <a:bodyPr/>
          <a:lstStyle/>
          <a:p>
            <a:r>
              <a:rPr lang="en-US" dirty="0"/>
              <a:t>Digital Lending: why so low? </a:t>
            </a:r>
          </a:p>
        </p:txBody>
      </p:sp>
      <p:sp>
        <p:nvSpPr>
          <p:cNvPr id="3" name="Content Placeholder 2">
            <a:extLst>
              <a:ext uri="{FF2B5EF4-FFF2-40B4-BE49-F238E27FC236}">
                <a16:creationId xmlns:a16="http://schemas.microsoft.com/office/drawing/2014/main" id="{A7849FBC-6AF4-03C3-49D7-CD1AC21AC376}"/>
              </a:ext>
            </a:extLst>
          </p:cNvPr>
          <p:cNvSpPr>
            <a:spLocks noGrp="1"/>
          </p:cNvSpPr>
          <p:nvPr>
            <p:ph idx="1"/>
          </p:nvPr>
        </p:nvSpPr>
        <p:spPr/>
        <p:txBody>
          <a:bodyPr/>
          <a:lstStyle/>
          <a:p>
            <a:r>
              <a:rPr lang="en-US" dirty="0"/>
              <a:t>Discovery, lost in the vast number of items</a:t>
            </a:r>
          </a:p>
          <a:p>
            <a:r>
              <a:rPr lang="en-US" dirty="0"/>
              <a:t>Relatively small sets of resources </a:t>
            </a:r>
          </a:p>
          <a:p>
            <a:r>
              <a:rPr lang="en-US" dirty="0"/>
              <a:t>Barriers to access-catalog interface </a:t>
            </a:r>
          </a:p>
          <a:p>
            <a:r>
              <a:rPr lang="en-US" dirty="0"/>
              <a:t>Marketing is tricky </a:t>
            </a:r>
          </a:p>
        </p:txBody>
      </p:sp>
      <p:pic>
        <p:nvPicPr>
          <p:cNvPr id="4" name="Picture 3">
            <a:extLst>
              <a:ext uri="{FF2B5EF4-FFF2-40B4-BE49-F238E27FC236}">
                <a16:creationId xmlns:a16="http://schemas.microsoft.com/office/drawing/2014/main" id="{5E107392-4EE9-5D57-37F4-60D7CADDA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826" y="6069855"/>
            <a:ext cx="1974948" cy="245335"/>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88F9298C-263D-02CA-3533-56DDEEBF0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85" y="5853130"/>
            <a:ext cx="1974948" cy="678783"/>
          </a:xfrm>
          <a:prstGeom prst="rect">
            <a:avLst/>
          </a:prstGeom>
        </p:spPr>
      </p:pic>
    </p:spTree>
    <p:extLst>
      <p:ext uri="{BB962C8B-B14F-4D97-AF65-F5344CB8AC3E}">
        <p14:creationId xmlns:p14="http://schemas.microsoft.com/office/powerpoint/2010/main" val="217917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A632-8FD1-2196-0A09-0DB9278130CF}"/>
              </a:ext>
            </a:extLst>
          </p:cNvPr>
          <p:cNvSpPr>
            <a:spLocks noGrp="1"/>
          </p:cNvSpPr>
          <p:nvPr>
            <p:ph type="title"/>
          </p:nvPr>
        </p:nvSpPr>
        <p:spPr>
          <a:xfrm>
            <a:off x="960100" y="978102"/>
            <a:ext cx="10588434" cy="1062644"/>
          </a:xfrm>
        </p:spPr>
        <p:txBody>
          <a:bodyPr anchor="b">
            <a:normAutofit/>
          </a:bodyPr>
          <a:lstStyle/>
          <a:p>
            <a:r>
              <a:rPr lang="en-US" dirty="0"/>
              <a:t>Project ReShare </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tableware, plate, dishware&#10;&#10;Description automatically generated">
            <a:extLst>
              <a:ext uri="{FF2B5EF4-FFF2-40B4-BE49-F238E27FC236}">
                <a16:creationId xmlns:a16="http://schemas.microsoft.com/office/drawing/2014/main" id="{8CA2ACE4-EDEE-76B0-82F7-7A1179321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023" y="2811104"/>
            <a:ext cx="3366480" cy="1500889"/>
          </a:xfrm>
          <a:prstGeom prst="rect">
            <a:avLst/>
          </a:prstGeom>
        </p:spPr>
      </p:pic>
      <p:pic>
        <p:nvPicPr>
          <p:cNvPr id="5" name="Picture 4">
            <a:extLst>
              <a:ext uri="{FF2B5EF4-FFF2-40B4-BE49-F238E27FC236}">
                <a16:creationId xmlns:a16="http://schemas.microsoft.com/office/drawing/2014/main" id="{B4D598DC-3119-CE79-8D44-513E83EAE2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9826" y="6069855"/>
            <a:ext cx="1974948" cy="245335"/>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746426CE-05F0-8EE8-2198-6EC6BC7104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85" y="5853130"/>
            <a:ext cx="1974948" cy="678783"/>
          </a:xfrm>
          <a:prstGeom prst="rect">
            <a:avLst/>
          </a:prstGeom>
        </p:spPr>
      </p:pic>
    </p:spTree>
    <p:extLst>
      <p:ext uri="{BB962C8B-B14F-4D97-AF65-F5344CB8AC3E}">
        <p14:creationId xmlns:p14="http://schemas.microsoft.com/office/powerpoint/2010/main" val="2605126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F860-FB42-1327-1409-16131DFC66CF}"/>
              </a:ext>
            </a:extLst>
          </p:cNvPr>
          <p:cNvSpPr>
            <a:spLocks noGrp="1"/>
          </p:cNvSpPr>
          <p:nvPr>
            <p:ph type="title"/>
          </p:nvPr>
        </p:nvSpPr>
        <p:spPr/>
        <p:txBody>
          <a:bodyPr/>
          <a:lstStyle/>
          <a:p>
            <a:r>
              <a:rPr lang="en-US" dirty="0"/>
              <a:t>What is Project ReShare? </a:t>
            </a:r>
          </a:p>
        </p:txBody>
      </p:sp>
      <p:sp>
        <p:nvSpPr>
          <p:cNvPr id="3" name="Content Placeholder 2">
            <a:extLst>
              <a:ext uri="{FF2B5EF4-FFF2-40B4-BE49-F238E27FC236}">
                <a16:creationId xmlns:a16="http://schemas.microsoft.com/office/drawing/2014/main" id="{9F4FDD5C-2C44-47FB-57EF-2017A7FB9E3E}"/>
              </a:ext>
            </a:extLst>
          </p:cNvPr>
          <p:cNvSpPr>
            <a:spLocks noGrp="1"/>
          </p:cNvSpPr>
          <p:nvPr>
            <p:ph idx="1"/>
          </p:nvPr>
        </p:nvSpPr>
        <p:spPr>
          <a:xfrm>
            <a:off x="838200" y="2203703"/>
            <a:ext cx="10515600" cy="3973259"/>
          </a:xfrm>
        </p:spPr>
        <p:txBody>
          <a:bodyPr/>
          <a:lstStyle/>
          <a:p>
            <a:pPr marL="0" indent="0">
              <a:buNone/>
            </a:pPr>
            <a:r>
              <a:rPr lang="en-US" dirty="0"/>
              <a:t> an open source, highly-scalable platform that supports discovery, fulfillment, and delivery workflows, with a focus on user-centered design.</a:t>
            </a:r>
          </a:p>
        </p:txBody>
      </p:sp>
      <p:pic>
        <p:nvPicPr>
          <p:cNvPr id="4" name="Picture 3">
            <a:extLst>
              <a:ext uri="{FF2B5EF4-FFF2-40B4-BE49-F238E27FC236}">
                <a16:creationId xmlns:a16="http://schemas.microsoft.com/office/drawing/2014/main" id="{530D550D-ABC7-7A4E-5309-5CF2F3868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826" y="6069855"/>
            <a:ext cx="1974948" cy="245335"/>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75EBE583-948D-1F9E-EE14-B0DFE1712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85" y="5853130"/>
            <a:ext cx="1974948" cy="678783"/>
          </a:xfrm>
          <a:prstGeom prst="rect">
            <a:avLst/>
          </a:prstGeom>
        </p:spPr>
      </p:pic>
    </p:spTree>
    <p:extLst>
      <p:ext uri="{BB962C8B-B14F-4D97-AF65-F5344CB8AC3E}">
        <p14:creationId xmlns:p14="http://schemas.microsoft.com/office/powerpoint/2010/main" val="211045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0C5F8-1B93-7845-8768-24358205F973}"/>
              </a:ext>
            </a:extLst>
          </p:cNvPr>
          <p:cNvSpPr>
            <a:spLocks noGrp="1"/>
          </p:cNvSpPr>
          <p:nvPr>
            <p:ph type="title"/>
          </p:nvPr>
        </p:nvSpPr>
        <p:spPr/>
        <p:txBody>
          <a:bodyPr/>
          <a:lstStyle/>
          <a:p>
            <a:r>
              <a:rPr lang="en-US"/>
              <a:t>Project ReShare </a:t>
            </a:r>
            <a:endParaRPr lang="en-US" dirty="0"/>
          </a:p>
        </p:txBody>
      </p:sp>
      <p:sp>
        <p:nvSpPr>
          <p:cNvPr id="3" name="Content Placeholder 2">
            <a:extLst>
              <a:ext uri="{FF2B5EF4-FFF2-40B4-BE49-F238E27FC236}">
                <a16:creationId xmlns:a16="http://schemas.microsoft.com/office/drawing/2014/main" id="{FABECF1A-4AC3-4C2F-324D-3B11BBFF3242}"/>
              </a:ext>
            </a:extLst>
          </p:cNvPr>
          <p:cNvSpPr>
            <a:spLocks noGrp="1"/>
          </p:cNvSpPr>
          <p:nvPr>
            <p:ph idx="1"/>
          </p:nvPr>
        </p:nvSpPr>
        <p:spPr/>
        <p:txBody>
          <a:bodyPr>
            <a:normAutofit/>
          </a:bodyPr>
          <a:lstStyle/>
          <a:p>
            <a:r>
              <a:rPr lang="en-US" dirty="0"/>
              <a:t>Originally developed by Index Data</a:t>
            </a:r>
          </a:p>
          <a:p>
            <a:pPr lvl="1"/>
            <a:r>
              <a:rPr lang="en-US" dirty="0"/>
              <a:t>Development </a:t>
            </a:r>
            <a:r>
              <a:rPr lang="en-US" dirty="0" err="1"/>
              <a:t>parnters</a:t>
            </a:r>
            <a:r>
              <a:rPr lang="en-US" dirty="0"/>
              <a:t>-Knowledge Integration and </a:t>
            </a:r>
            <a:r>
              <a:rPr lang="en-US" dirty="0" err="1"/>
              <a:t>Ebsco</a:t>
            </a:r>
            <a:r>
              <a:rPr lang="en-US" dirty="0"/>
              <a:t>-hosting </a:t>
            </a:r>
          </a:p>
          <a:p>
            <a:r>
              <a:rPr lang="en-US" dirty="0"/>
              <a:t>Possible replacement for INN-Reach </a:t>
            </a:r>
          </a:p>
          <a:p>
            <a:r>
              <a:rPr lang="en-US" dirty="0"/>
              <a:t>Development underway to make it a fully functioning resource sharing system </a:t>
            </a:r>
          </a:p>
          <a:p>
            <a:r>
              <a:rPr lang="en-US" dirty="0"/>
              <a:t>PALCI and Connect NYC have moved to ReShare </a:t>
            </a:r>
          </a:p>
          <a:p>
            <a:r>
              <a:rPr lang="en-US" dirty="0"/>
              <a:t>MOBIUS will move from INN-Reach to ReShare in 2024</a:t>
            </a:r>
          </a:p>
          <a:p>
            <a:endParaRPr lang="en-US" dirty="0"/>
          </a:p>
        </p:txBody>
      </p:sp>
      <p:pic>
        <p:nvPicPr>
          <p:cNvPr id="6" name="Picture 5">
            <a:extLst>
              <a:ext uri="{FF2B5EF4-FFF2-40B4-BE49-F238E27FC236}">
                <a16:creationId xmlns:a16="http://schemas.microsoft.com/office/drawing/2014/main" id="{3A94684D-DA4C-77B2-BECC-1FF1D40DF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826" y="6069855"/>
            <a:ext cx="1974948" cy="245335"/>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357CFE4C-646D-FDDC-B1F3-E4B39C4350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85" y="5853130"/>
            <a:ext cx="1974948" cy="678783"/>
          </a:xfrm>
          <a:prstGeom prst="rect">
            <a:avLst/>
          </a:prstGeom>
        </p:spPr>
      </p:pic>
    </p:spTree>
    <p:extLst>
      <p:ext uri="{BB962C8B-B14F-4D97-AF65-F5344CB8AC3E}">
        <p14:creationId xmlns:p14="http://schemas.microsoft.com/office/powerpoint/2010/main" val="378752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9B58-699F-950B-AED2-4E33854EE5EC}"/>
              </a:ext>
            </a:extLst>
          </p:cNvPr>
          <p:cNvSpPr>
            <a:spLocks noGrp="1"/>
          </p:cNvSpPr>
          <p:nvPr>
            <p:ph type="title"/>
          </p:nvPr>
        </p:nvSpPr>
        <p:spPr/>
        <p:txBody>
          <a:bodyPr/>
          <a:lstStyle/>
          <a:p>
            <a:r>
              <a:rPr lang="en-US" dirty="0"/>
              <a:t>Colorado Plans-ReShare </a:t>
            </a:r>
          </a:p>
        </p:txBody>
      </p:sp>
      <p:sp>
        <p:nvSpPr>
          <p:cNvPr id="3" name="Content Placeholder 2">
            <a:extLst>
              <a:ext uri="{FF2B5EF4-FFF2-40B4-BE49-F238E27FC236}">
                <a16:creationId xmlns:a16="http://schemas.microsoft.com/office/drawing/2014/main" id="{A6AC53C2-31E1-1442-9C42-9FBA4562ECC0}"/>
              </a:ext>
            </a:extLst>
          </p:cNvPr>
          <p:cNvSpPr>
            <a:spLocks noGrp="1"/>
          </p:cNvSpPr>
          <p:nvPr>
            <p:ph idx="1"/>
          </p:nvPr>
        </p:nvSpPr>
        <p:spPr/>
        <p:txBody>
          <a:bodyPr/>
          <a:lstStyle/>
          <a:p>
            <a:r>
              <a:rPr lang="en-US" dirty="0"/>
              <a:t>Continue to monitor the progress of ReShare development </a:t>
            </a:r>
          </a:p>
          <a:p>
            <a:r>
              <a:rPr lang="en-US" dirty="0"/>
              <a:t>Partnership between The Alliance, State Library and Marmot to migrate libraries to this new resource sharing system</a:t>
            </a:r>
          </a:p>
          <a:p>
            <a:r>
              <a:rPr lang="en-US" dirty="0"/>
              <a:t>Timeline for implementation 2024-2025 </a:t>
            </a:r>
          </a:p>
          <a:p>
            <a:endParaRPr lang="en-US" dirty="0"/>
          </a:p>
        </p:txBody>
      </p:sp>
      <p:pic>
        <p:nvPicPr>
          <p:cNvPr id="4" name="Picture 3">
            <a:extLst>
              <a:ext uri="{FF2B5EF4-FFF2-40B4-BE49-F238E27FC236}">
                <a16:creationId xmlns:a16="http://schemas.microsoft.com/office/drawing/2014/main" id="{70F653B9-B720-1D04-012D-18AFA3C30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826" y="6069855"/>
            <a:ext cx="1974948" cy="245335"/>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2801990F-3C53-5AE9-6FAC-6273D67DD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85" y="5853130"/>
            <a:ext cx="1974948" cy="678783"/>
          </a:xfrm>
          <a:prstGeom prst="rect">
            <a:avLst/>
          </a:prstGeom>
        </p:spPr>
      </p:pic>
    </p:spTree>
    <p:extLst>
      <p:ext uri="{BB962C8B-B14F-4D97-AF65-F5344CB8AC3E}">
        <p14:creationId xmlns:p14="http://schemas.microsoft.com/office/powerpoint/2010/main" val="209382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8571F-AE44-6AFA-24F4-58E9F8910BB9}"/>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C165B856-E081-FAD9-612C-45E4B4D884FB}"/>
              </a:ext>
            </a:extLst>
          </p:cNvPr>
          <p:cNvSpPr>
            <a:spLocks noGrp="1"/>
          </p:cNvSpPr>
          <p:nvPr>
            <p:ph type="subTitle" idx="1"/>
          </p:nvPr>
        </p:nvSpPr>
        <p:spPr/>
        <p:txBody>
          <a:bodyPr>
            <a:normAutofit/>
          </a:bodyPr>
          <a:lstStyle/>
          <a:p>
            <a:r>
              <a:rPr lang="en-US" sz="3600" dirty="0"/>
              <a:t>Questions? </a:t>
            </a:r>
          </a:p>
        </p:txBody>
      </p:sp>
      <p:pic>
        <p:nvPicPr>
          <p:cNvPr id="6" name="Picture 5">
            <a:extLst>
              <a:ext uri="{FF2B5EF4-FFF2-40B4-BE49-F238E27FC236}">
                <a16:creationId xmlns:a16="http://schemas.microsoft.com/office/drawing/2014/main" id="{7BD7A14F-4048-9F8C-5D8B-78B740366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9826" y="6069855"/>
            <a:ext cx="1974948" cy="245335"/>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DC0B483-C798-2BB4-C541-42A27A753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85" y="5853130"/>
            <a:ext cx="1974948" cy="678783"/>
          </a:xfrm>
          <a:prstGeom prst="rect">
            <a:avLst/>
          </a:prstGeom>
        </p:spPr>
      </p:pic>
    </p:spTree>
    <p:extLst>
      <p:ext uri="{BB962C8B-B14F-4D97-AF65-F5344CB8AC3E}">
        <p14:creationId xmlns:p14="http://schemas.microsoft.com/office/powerpoint/2010/main" val="322884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C3996D-83AB-4FF3-7541-082E59C8661D}"/>
              </a:ext>
            </a:extLst>
          </p:cNvPr>
          <p:cNvSpPr>
            <a:spLocks noGrp="1"/>
          </p:cNvSpPr>
          <p:nvPr>
            <p:ph type="title"/>
          </p:nvPr>
        </p:nvSpPr>
        <p:spPr>
          <a:xfrm>
            <a:off x="6739128" y="638089"/>
            <a:ext cx="4818888" cy="1476801"/>
          </a:xfrm>
        </p:spPr>
        <p:txBody>
          <a:bodyPr anchor="b">
            <a:normAutofit/>
          </a:bodyPr>
          <a:lstStyle/>
          <a:p>
            <a:r>
              <a:rPr lang="en-US" sz="5000" dirty="0"/>
              <a:t>Agenda </a:t>
            </a:r>
          </a:p>
        </p:txBody>
      </p:sp>
      <p:pic>
        <p:nvPicPr>
          <p:cNvPr id="7" name="Graphic 6" descr="Deploy">
            <a:extLst>
              <a:ext uri="{FF2B5EF4-FFF2-40B4-BE49-F238E27FC236}">
                <a16:creationId xmlns:a16="http://schemas.microsoft.com/office/drawing/2014/main" id="{B70624C9-DDD5-66A2-918D-9804546006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936" y="699516"/>
            <a:ext cx="5458968" cy="5458968"/>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10B2980-A94F-C6B3-9548-0F3AB7AEDC87}"/>
              </a:ext>
            </a:extLst>
          </p:cNvPr>
          <p:cNvSpPr>
            <a:spLocks noGrp="1"/>
          </p:cNvSpPr>
          <p:nvPr>
            <p:ph idx="1"/>
          </p:nvPr>
        </p:nvSpPr>
        <p:spPr>
          <a:xfrm>
            <a:off x="6739128" y="2664886"/>
            <a:ext cx="4818888" cy="3550789"/>
          </a:xfrm>
        </p:spPr>
        <p:txBody>
          <a:bodyPr anchor="t">
            <a:normAutofit/>
          </a:bodyPr>
          <a:lstStyle/>
          <a:p>
            <a:r>
              <a:rPr lang="en-US" sz="2200" dirty="0"/>
              <a:t>General Updates</a:t>
            </a:r>
          </a:p>
          <a:p>
            <a:r>
              <a:rPr lang="en-US" sz="2200" dirty="0"/>
              <a:t>Prospector by the numbers</a:t>
            </a:r>
          </a:p>
          <a:p>
            <a:r>
              <a:rPr lang="en-US" sz="2200" dirty="0"/>
              <a:t>Digital lending in Prospector</a:t>
            </a:r>
          </a:p>
          <a:p>
            <a:r>
              <a:rPr lang="en-US" sz="2200" dirty="0"/>
              <a:t>Project ReShare Update </a:t>
            </a:r>
          </a:p>
        </p:txBody>
      </p:sp>
      <p:pic>
        <p:nvPicPr>
          <p:cNvPr id="4" name="Picture 3">
            <a:extLst>
              <a:ext uri="{FF2B5EF4-FFF2-40B4-BE49-F238E27FC236}">
                <a16:creationId xmlns:a16="http://schemas.microsoft.com/office/drawing/2014/main" id="{872677DD-05E9-35A4-8CB3-3150C18A3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9826" y="6069855"/>
            <a:ext cx="1974948" cy="245335"/>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C4F82038-453C-416B-65AB-72F8563595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085" y="5853130"/>
            <a:ext cx="1974948" cy="678783"/>
          </a:xfrm>
          <a:prstGeom prst="rect">
            <a:avLst/>
          </a:prstGeom>
        </p:spPr>
      </p:pic>
    </p:spTree>
    <p:extLst>
      <p:ext uri="{BB962C8B-B14F-4D97-AF65-F5344CB8AC3E}">
        <p14:creationId xmlns:p14="http://schemas.microsoft.com/office/powerpoint/2010/main" val="124851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3640-C8A1-289F-DF93-EAFB46B7DC1B}"/>
              </a:ext>
            </a:extLst>
          </p:cNvPr>
          <p:cNvSpPr>
            <a:spLocks noGrp="1"/>
          </p:cNvSpPr>
          <p:nvPr>
            <p:ph type="title"/>
          </p:nvPr>
        </p:nvSpPr>
        <p:spPr/>
        <p:txBody>
          <a:bodyPr/>
          <a:lstStyle/>
          <a:p>
            <a:r>
              <a:rPr lang="en-US" dirty="0"/>
              <a:t>General updates</a:t>
            </a:r>
          </a:p>
        </p:txBody>
      </p:sp>
      <p:sp>
        <p:nvSpPr>
          <p:cNvPr id="3" name="Content Placeholder 2">
            <a:extLst>
              <a:ext uri="{FF2B5EF4-FFF2-40B4-BE49-F238E27FC236}">
                <a16:creationId xmlns:a16="http://schemas.microsoft.com/office/drawing/2014/main" id="{9F719B26-1D96-6693-5B08-A9BC12A0E7EE}"/>
              </a:ext>
            </a:extLst>
          </p:cNvPr>
          <p:cNvSpPr>
            <a:spLocks noGrp="1"/>
          </p:cNvSpPr>
          <p:nvPr>
            <p:ph idx="1"/>
          </p:nvPr>
        </p:nvSpPr>
        <p:spPr/>
        <p:txBody>
          <a:bodyPr/>
          <a:lstStyle/>
          <a:p>
            <a:r>
              <a:rPr lang="en-US" dirty="0"/>
              <a:t>Flatirons Consortium Returned to Prospector in 2022</a:t>
            </a:r>
          </a:p>
          <a:p>
            <a:r>
              <a:rPr lang="en-US" dirty="0"/>
              <a:t>No new migrations/additions outside of SWIFT</a:t>
            </a:r>
          </a:p>
          <a:p>
            <a:r>
              <a:rPr lang="en-US" dirty="0"/>
              <a:t>No substantial changes to Encore or underlying INN-Reach </a:t>
            </a:r>
          </a:p>
          <a:p>
            <a:r>
              <a:rPr lang="en-US" dirty="0"/>
              <a:t>Ex Libris API development </a:t>
            </a:r>
          </a:p>
        </p:txBody>
      </p:sp>
      <p:pic>
        <p:nvPicPr>
          <p:cNvPr id="4" name="Picture 3">
            <a:extLst>
              <a:ext uri="{FF2B5EF4-FFF2-40B4-BE49-F238E27FC236}">
                <a16:creationId xmlns:a16="http://schemas.microsoft.com/office/drawing/2014/main" id="{C21F4A45-AC05-366B-1CE3-485C22476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826" y="6069855"/>
            <a:ext cx="1974948" cy="245335"/>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664C1CE0-4448-446D-922A-25FA53306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85" y="5853130"/>
            <a:ext cx="1974948" cy="678783"/>
          </a:xfrm>
          <a:prstGeom prst="rect">
            <a:avLst/>
          </a:prstGeom>
        </p:spPr>
      </p:pic>
    </p:spTree>
    <p:extLst>
      <p:ext uri="{BB962C8B-B14F-4D97-AF65-F5344CB8AC3E}">
        <p14:creationId xmlns:p14="http://schemas.microsoft.com/office/powerpoint/2010/main" val="9223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6A48-67D2-1DAB-BC75-17FD0C18D013}"/>
              </a:ext>
            </a:extLst>
          </p:cNvPr>
          <p:cNvSpPr>
            <a:spLocks noGrp="1"/>
          </p:cNvSpPr>
          <p:nvPr>
            <p:ph type="title"/>
          </p:nvPr>
        </p:nvSpPr>
        <p:spPr/>
        <p:txBody>
          <a:bodyPr/>
          <a:lstStyle/>
          <a:p>
            <a:r>
              <a:rPr lang="en-US" dirty="0"/>
              <a:t>Prospector by the numbers: fulfillments</a:t>
            </a:r>
          </a:p>
        </p:txBody>
      </p:sp>
      <p:graphicFrame>
        <p:nvGraphicFramePr>
          <p:cNvPr id="4" name="Content Placeholder 3">
            <a:extLst>
              <a:ext uri="{FF2B5EF4-FFF2-40B4-BE49-F238E27FC236}">
                <a16:creationId xmlns:a16="http://schemas.microsoft.com/office/drawing/2014/main" id="{A9617C07-FE0E-4677-33A2-B2DB71A563A8}"/>
              </a:ext>
            </a:extLst>
          </p:cNvPr>
          <p:cNvGraphicFramePr>
            <a:graphicFrameLocks noGrp="1"/>
          </p:cNvGraphicFramePr>
          <p:nvPr>
            <p:ph idx="1"/>
            <p:extLst>
              <p:ext uri="{D42A27DB-BD31-4B8C-83A1-F6EECF244321}">
                <p14:modId xmlns:p14="http://schemas.microsoft.com/office/powerpoint/2010/main" val="1520531823"/>
              </p:ext>
            </p:extLst>
          </p:nvPr>
        </p:nvGraphicFramePr>
        <p:xfrm>
          <a:off x="719328" y="1629862"/>
          <a:ext cx="10515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6AD94504-F338-87BD-0112-3924E2E25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084" y="6170951"/>
            <a:ext cx="1542833" cy="191656"/>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C0B2CDC8-F637-F8BB-80CF-EE41F0659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328" y="6001645"/>
            <a:ext cx="1542833" cy="530267"/>
          </a:xfrm>
          <a:prstGeom prst="rect">
            <a:avLst/>
          </a:prstGeom>
        </p:spPr>
      </p:pic>
    </p:spTree>
    <p:extLst>
      <p:ext uri="{BB962C8B-B14F-4D97-AF65-F5344CB8AC3E}">
        <p14:creationId xmlns:p14="http://schemas.microsoft.com/office/powerpoint/2010/main" val="393824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2139-388E-159C-57CE-473711727768}"/>
              </a:ext>
            </a:extLst>
          </p:cNvPr>
          <p:cNvSpPr>
            <a:spLocks noGrp="1"/>
          </p:cNvSpPr>
          <p:nvPr>
            <p:ph type="title"/>
          </p:nvPr>
        </p:nvSpPr>
        <p:spPr/>
        <p:txBody>
          <a:bodyPr/>
          <a:lstStyle/>
          <a:p>
            <a:r>
              <a:rPr lang="en-US" dirty="0"/>
              <a:t>Top Lenders </a:t>
            </a:r>
          </a:p>
        </p:txBody>
      </p:sp>
      <p:graphicFrame>
        <p:nvGraphicFramePr>
          <p:cNvPr id="8" name="Content Placeholder 7">
            <a:extLst>
              <a:ext uri="{FF2B5EF4-FFF2-40B4-BE49-F238E27FC236}">
                <a16:creationId xmlns:a16="http://schemas.microsoft.com/office/drawing/2014/main" id="{8A19E591-BFFF-270C-3836-33EC7FC8D337}"/>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EBE28966-4762-E191-0462-C255C5768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0111" y="6483789"/>
            <a:ext cx="1572095" cy="195291"/>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D800E73F-AA1C-045B-E474-EB43188A7E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832" y="6263359"/>
            <a:ext cx="1439201" cy="494649"/>
          </a:xfrm>
          <a:prstGeom prst="rect">
            <a:avLst/>
          </a:prstGeom>
        </p:spPr>
      </p:pic>
    </p:spTree>
    <p:extLst>
      <p:ext uri="{BB962C8B-B14F-4D97-AF65-F5344CB8AC3E}">
        <p14:creationId xmlns:p14="http://schemas.microsoft.com/office/powerpoint/2010/main" val="235186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B887-85DA-8EF3-E468-98400221C9DA}"/>
              </a:ext>
            </a:extLst>
          </p:cNvPr>
          <p:cNvSpPr>
            <a:spLocks noGrp="1"/>
          </p:cNvSpPr>
          <p:nvPr>
            <p:ph type="title"/>
          </p:nvPr>
        </p:nvSpPr>
        <p:spPr/>
        <p:txBody>
          <a:bodyPr/>
          <a:lstStyle/>
          <a:p>
            <a:r>
              <a:rPr lang="en-US" dirty="0"/>
              <a:t>Top Borrowers</a:t>
            </a:r>
          </a:p>
        </p:txBody>
      </p:sp>
      <p:graphicFrame>
        <p:nvGraphicFramePr>
          <p:cNvPr id="8" name="Content Placeholder 7">
            <a:extLst>
              <a:ext uri="{FF2B5EF4-FFF2-40B4-BE49-F238E27FC236}">
                <a16:creationId xmlns:a16="http://schemas.microsoft.com/office/drawing/2014/main" id="{7D88A413-C5FC-0FC5-E708-136121147F9C}"/>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130B0A17-C199-D287-23AA-97373BD69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0111" y="6483789"/>
            <a:ext cx="1572095" cy="195291"/>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6E7093FE-1A7A-D226-D66E-1A24C97364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832" y="6263359"/>
            <a:ext cx="1439201" cy="494649"/>
          </a:xfrm>
          <a:prstGeom prst="rect">
            <a:avLst/>
          </a:prstGeom>
        </p:spPr>
      </p:pic>
    </p:spTree>
    <p:extLst>
      <p:ext uri="{BB962C8B-B14F-4D97-AF65-F5344CB8AC3E}">
        <p14:creationId xmlns:p14="http://schemas.microsoft.com/office/powerpoint/2010/main" val="57706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56F10-FE17-4C5C-1DFF-A7519AD58507}"/>
              </a:ext>
            </a:extLst>
          </p:cNvPr>
          <p:cNvSpPr>
            <a:spLocks noGrp="1"/>
          </p:cNvSpPr>
          <p:nvPr>
            <p:ph type="title"/>
          </p:nvPr>
        </p:nvSpPr>
        <p:spPr/>
        <p:txBody>
          <a:bodyPr/>
          <a:lstStyle/>
          <a:p>
            <a:r>
              <a:rPr lang="en-US" dirty="0"/>
              <a:t>Database Statistics </a:t>
            </a:r>
          </a:p>
        </p:txBody>
      </p:sp>
      <p:sp>
        <p:nvSpPr>
          <p:cNvPr id="3" name="Content Placeholder 2">
            <a:extLst>
              <a:ext uri="{FF2B5EF4-FFF2-40B4-BE49-F238E27FC236}">
                <a16:creationId xmlns:a16="http://schemas.microsoft.com/office/drawing/2014/main" id="{27399D8A-B707-D7A7-1394-D965B726EF69}"/>
              </a:ext>
            </a:extLst>
          </p:cNvPr>
          <p:cNvSpPr>
            <a:spLocks noGrp="1"/>
          </p:cNvSpPr>
          <p:nvPr>
            <p:ph idx="1"/>
          </p:nvPr>
        </p:nvSpPr>
        <p:spPr/>
        <p:txBody>
          <a:bodyPr/>
          <a:lstStyle/>
          <a:p>
            <a:pPr>
              <a:buClr>
                <a:schemeClr val="tx1">
                  <a:lumMod val="75000"/>
                  <a:lumOff val="25000"/>
                </a:schemeClr>
              </a:buClr>
              <a:buFont typeface="Wingdings" panose="05000000000000000000" pitchFamily="2" charset="2"/>
              <a:buChar char="§"/>
            </a:pPr>
            <a:r>
              <a:rPr lang="en-US" sz="2800" dirty="0"/>
              <a:t>Over 15 million bib records </a:t>
            </a:r>
          </a:p>
          <a:p>
            <a:pPr>
              <a:buClr>
                <a:schemeClr val="tx1">
                  <a:lumMod val="75000"/>
                  <a:lumOff val="25000"/>
                </a:schemeClr>
              </a:buClr>
              <a:buFont typeface="Wingdings" panose="05000000000000000000" pitchFamily="2" charset="2"/>
              <a:buChar char="§"/>
            </a:pPr>
            <a:r>
              <a:rPr lang="en-US" sz="2800" dirty="0"/>
              <a:t>Over 33 million item records</a:t>
            </a:r>
          </a:p>
          <a:p>
            <a:pPr>
              <a:buClr>
                <a:schemeClr val="tx1">
                  <a:lumMod val="75000"/>
                  <a:lumOff val="25000"/>
                </a:schemeClr>
              </a:buClr>
              <a:buFont typeface="Wingdings" panose="05000000000000000000" pitchFamily="2" charset="2"/>
              <a:buChar char="§"/>
            </a:pPr>
            <a:r>
              <a:rPr lang="en-US" sz="2800" dirty="0"/>
              <a:t>With MOBIUS access to over 60 million items</a:t>
            </a:r>
          </a:p>
          <a:p>
            <a:pPr>
              <a:buClr>
                <a:schemeClr val="tx1">
                  <a:lumMod val="75000"/>
                  <a:lumOff val="25000"/>
                </a:schemeClr>
              </a:buClr>
              <a:buFont typeface="Wingdings" panose="05000000000000000000" pitchFamily="2" charset="2"/>
              <a:buChar char="§"/>
            </a:pPr>
            <a:r>
              <a:rPr lang="en-US" sz="2800" dirty="0"/>
              <a:t>Almost 64% of items are unique-held by one library</a:t>
            </a:r>
          </a:p>
          <a:p>
            <a:endParaRPr lang="en-US" dirty="0"/>
          </a:p>
        </p:txBody>
      </p:sp>
      <p:pic>
        <p:nvPicPr>
          <p:cNvPr id="6" name="Picture 5">
            <a:extLst>
              <a:ext uri="{FF2B5EF4-FFF2-40B4-BE49-F238E27FC236}">
                <a16:creationId xmlns:a16="http://schemas.microsoft.com/office/drawing/2014/main" id="{9D3E6360-7A5D-B7E5-3309-79CAE89D4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826" y="6069855"/>
            <a:ext cx="1974948" cy="245335"/>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29ED6C9E-A17A-CB6A-945A-30DFD5F65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85" y="5853130"/>
            <a:ext cx="1974948" cy="678783"/>
          </a:xfrm>
          <a:prstGeom prst="rect">
            <a:avLst/>
          </a:prstGeom>
        </p:spPr>
      </p:pic>
    </p:spTree>
    <p:extLst>
      <p:ext uri="{BB962C8B-B14F-4D97-AF65-F5344CB8AC3E}">
        <p14:creationId xmlns:p14="http://schemas.microsoft.com/office/powerpoint/2010/main" val="365237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4AC9-4148-D96B-126D-C7AA78284715}"/>
              </a:ext>
            </a:extLst>
          </p:cNvPr>
          <p:cNvSpPr>
            <a:spLocks noGrp="1"/>
          </p:cNvSpPr>
          <p:nvPr>
            <p:ph type="title"/>
          </p:nvPr>
        </p:nvSpPr>
        <p:spPr/>
        <p:txBody>
          <a:bodyPr/>
          <a:lstStyle/>
          <a:p>
            <a:r>
              <a:rPr lang="en-US" dirty="0"/>
              <a:t>Ebook Lending </a:t>
            </a:r>
          </a:p>
        </p:txBody>
      </p:sp>
      <p:sp>
        <p:nvSpPr>
          <p:cNvPr id="3" name="Content Placeholder 2">
            <a:extLst>
              <a:ext uri="{FF2B5EF4-FFF2-40B4-BE49-F238E27FC236}">
                <a16:creationId xmlns:a16="http://schemas.microsoft.com/office/drawing/2014/main" id="{1AC96A6D-F095-94BF-C28C-DF5F93BC8875}"/>
              </a:ext>
            </a:extLst>
          </p:cNvPr>
          <p:cNvSpPr>
            <a:spLocks noGrp="1"/>
          </p:cNvSpPr>
          <p:nvPr>
            <p:ph idx="1"/>
          </p:nvPr>
        </p:nvSpPr>
        <p:spPr/>
        <p:txBody>
          <a:bodyPr/>
          <a:lstStyle/>
          <a:p>
            <a:r>
              <a:rPr lang="en-US" dirty="0"/>
              <a:t>Makes up the majority of digital lending requests </a:t>
            </a:r>
          </a:p>
          <a:p>
            <a:r>
              <a:rPr lang="en-US" dirty="0"/>
              <a:t>Mainly Springer publishing</a:t>
            </a:r>
          </a:p>
          <a:p>
            <a:r>
              <a:rPr lang="en-US" dirty="0"/>
              <a:t>Also some Elsevier and Taylor &amp; Francis </a:t>
            </a:r>
          </a:p>
          <a:p>
            <a:r>
              <a:rPr lang="en-US" dirty="0"/>
              <a:t>Content-STEM, medical, </a:t>
            </a:r>
          </a:p>
          <a:p>
            <a:r>
              <a:rPr lang="en-US" dirty="0"/>
              <a:t>Over 59K Springer books alone </a:t>
            </a:r>
          </a:p>
          <a:p>
            <a:r>
              <a:rPr lang="en-US" dirty="0"/>
              <a:t>Biggest lender UNC over 1,100 items (FY2021)</a:t>
            </a:r>
          </a:p>
          <a:p>
            <a:endParaRPr lang="en-US" dirty="0"/>
          </a:p>
        </p:txBody>
      </p:sp>
      <p:pic>
        <p:nvPicPr>
          <p:cNvPr id="4" name="Picture 3">
            <a:extLst>
              <a:ext uri="{FF2B5EF4-FFF2-40B4-BE49-F238E27FC236}">
                <a16:creationId xmlns:a16="http://schemas.microsoft.com/office/drawing/2014/main" id="{7F61AD56-02AE-5D99-BEBE-3D2C8607D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826" y="6069855"/>
            <a:ext cx="1974948" cy="245335"/>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D80EA5E5-EBFD-AFB5-0AEA-EDAE135B5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85" y="5853130"/>
            <a:ext cx="1974948" cy="678783"/>
          </a:xfrm>
          <a:prstGeom prst="rect">
            <a:avLst/>
          </a:prstGeom>
        </p:spPr>
      </p:pic>
    </p:spTree>
    <p:extLst>
      <p:ext uri="{BB962C8B-B14F-4D97-AF65-F5344CB8AC3E}">
        <p14:creationId xmlns:p14="http://schemas.microsoft.com/office/powerpoint/2010/main" val="238895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9E13-8ACC-D0A8-D1E9-3F09045AE93A}"/>
              </a:ext>
            </a:extLst>
          </p:cNvPr>
          <p:cNvSpPr>
            <a:spLocks noGrp="1"/>
          </p:cNvSpPr>
          <p:nvPr>
            <p:ph type="title"/>
          </p:nvPr>
        </p:nvSpPr>
        <p:spPr/>
        <p:txBody>
          <a:bodyPr/>
          <a:lstStyle/>
          <a:p>
            <a:r>
              <a:rPr lang="en-US" dirty="0"/>
              <a:t>Top Digital Lenders (YTD 2022)</a:t>
            </a:r>
          </a:p>
        </p:txBody>
      </p:sp>
      <p:graphicFrame>
        <p:nvGraphicFramePr>
          <p:cNvPr id="7" name="Content Placeholder 6">
            <a:extLst>
              <a:ext uri="{FF2B5EF4-FFF2-40B4-BE49-F238E27FC236}">
                <a16:creationId xmlns:a16="http://schemas.microsoft.com/office/drawing/2014/main" id="{D86038F8-F7CE-72E9-2923-FF59D05479EF}"/>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23A4DDB4-8767-83F8-1AA6-6AA2DAB61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9970" y="6402829"/>
            <a:ext cx="1185387" cy="147253"/>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27E98D94-C6FC-5A55-B24F-E5F1FFC7DC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560" y="6402829"/>
            <a:ext cx="921041" cy="316559"/>
          </a:xfrm>
          <a:prstGeom prst="rect">
            <a:avLst/>
          </a:prstGeom>
        </p:spPr>
      </p:pic>
    </p:spTree>
    <p:extLst>
      <p:ext uri="{BB962C8B-B14F-4D97-AF65-F5344CB8AC3E}">
        <p14:creationId xmlns:p14="http://schemas.microsoft.com/office/powerpoint/2010/main" val="2812214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1421</Words>
  <Application>Microsoft Office PowerPoint</Application>
  <PresentationFormat>Widescreen</PresentationFormat>
  <Paragraphs>93</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Prospector Annual Director’s Meeting 2022</vt:lpstr>
      <vt:lpstr>Agenda </vt:lpstr>
      <vt:lpstr>General updates</vt:lpstr>
      <vt:lpstr>Prospector by the numbers: fulfillments</vt:lpstr>
      <vt:lpstr>Top Lenders </vt:lpstr>
      <vt:lpstr>Top Borrowers</vt:lpstr>
      <vt:lpstr>Database Statistics </vt:lpstr>
      <vt:lpstr>Ebook Lending </vt:lpstr>
      <vt:lpstr>Top Digital Lenders (YTD 2022)</vt:lpstr>
      <vt:lpstr>E-Resources as % of overall fulfillments</vt:lpstr>
      <vt:lpstr>Digital Lending: Streaming Video and more </vt:lpstr>
      <vt:lpstr>Digital Lending: why so low? </vt:lpstr>
      <vt:lpstr>Project ReShare </vt:lpstr>
      <vt:lpstr>What is Project ReShare? </vt:lpstr>
      <vt:lpstr>Project ReShare </vt:lpstr>
      <vt:lpstr>Colorado Plans-ReShare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Prospector Annual Director’s Meeting 2022</dc:title>
  <dc:creator>Rose Nelson</dc:creator>
  <cp:lastModifiedBy>Rose Nelson</cp:lastModifiedBy>
  <cp:revision>11</cp:revision>
  <cp:lastPrinted>2022-11-15T18:21:44Z</cp:lastPrinted>
  <dcterms:created xsi:type="dcterms:W3CDTF">2022-11-09T17:17:43Z</dcterms:created>
  <dcterms:modified xsi:type="dcterms:W3CDTF">2022-11-15T19:20:41Z</dcterms:modified>
</cp:coreProperties>
</file>