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9144000"/>
  <p:notesSz cx="6858000" cy="9144000"/>
  <p:embeddedFontLst>
    <p:embeddedFont>
      <p:font typeface="Corbel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jQrS3PQNPKUVO9Y03ajLHNeT1V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regular.fntdata"/><Relationship Id="rId22" Type="http://schemas.openxmlformats.org/officeDocument/2006/relationships/font" Target="fonts/Corbel-italic.fntdata"/><Relationship Id="rId21" Type="http://schemas.openxmlformats.org/officeDocument/2006/relationships/font" Target="fonts/Corbel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Corbel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8" Type="http://customschemas.google.com/relationships/presentationmetadata" Target="metadata"/><Relationship Id="rId27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8c48223b3a_0_10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8c48223b3a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8c48223b3a_0_1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8c48223b3a_0_1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8c48223b3a_0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8c48223b3a_0_1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8c48223b3a_0_1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8c48223b3a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8c48223b3a_0_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8c48223b3a_0_1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8c48223b3a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18c48223b3a_0_1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8c48223b3a_0_1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8c48223b3a_0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8c48223b3a_0_1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8c48223b3a_0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8c48223b3a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18c48223b3a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8c48223b3a_0_8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8c48223b3a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8c48223b3a_0_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226044e21_0_4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10226044e21_0_40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8c48223b3a_0_9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8c48223b3a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18c48223b3a_0_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8c48223b3a_0_9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8c48223b3a_0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18c48223b3a_0_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8c48223b3a_0_1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8c48223b3a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8c48223b3a_0_1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/>
          <p:nvPr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488BC9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2"/>
          <p:cNvSpPr txBox="1"/>
          <p:nvPr>
            <p:ph type="ctrTitle"/>
          </p:nvPr>
        </p:nvSpPr>
        <p:spPr>
          <a:xfrm>
            <a:off x="685800" y="3236239"/>
            <a:ext cx="7772400" cy="1216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" type="subTitle"/>
          </p:nvPr>
        </p:nvSpPr>
        <p:spPr>
          <a:xfrm>
            <a:off x="685800" y="5073444"/>
            <a:ext cx="7772400" cy="106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7" name="Google Shape;1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65737" y="632706"/>
            <a:ext cx="2821173" cy="17627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12"/>
          <p:cNvCxnSpPr/>
          <p:nvPr/>
        </p:nvCxnSpPr>
        <p:spPr>
          <a:xfrm>
            <a:off x="685800" y="2772696"/>
            <a:ext cx="7801897" cy="0"/>
          </a:xfrm>
          <a:prstGeom prst="straightConnector1">
            <a:avLst/>
          </a:prstGeom>
          <a:noFill/>
          <a:ln cap="flat" cmpd="sng" w="19050">
            <a:solidFill>
              <a:srgbClr val="488BC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>
            <p:ph idx="12" type="sldNum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21"/>
          <p:cNvSpPr txBox="1"/>
          <p:nvPr>
            <p:ph type="title"/>
          </p:nvPr>
        </p:nvSpPr>
        <p:spPr>
          <a:xfrm>
            <a:off x="245193" y="254514"/>
            <a:ext cx="6081865" cy="756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>
            <a:off x="245193" y="254514"/>
            <a:ext cx="6081865" cy="756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3"/>
          <p:cNvSpPr txBox="1"/>
          <p:nvPr>
            <p:ph type="ctrTitle"/>
          </p:nvPr>
        </p:nvSpPr>
        <p:spPr>
          <a:xfrm>
            <a:off x="685800" y="2595716"/>
            <a:ext cx="7772400" cy="2337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4"/>
          <p:cNvSpPr txBox="1"/>
          <p:nvPr>
            <p:ph type="ctrTitle"/>
          </p:nvPr>
        </p:nvSpPr>
        <p:spPr>
          <a:xfrm>
            <a:off x="685800" y="2595716"/>
            <a:ext cx="7772400" cy="2337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2" type="sldNum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226044e21_0_352"/>
          <p:cNvSpPr txBox="1"/>
          <p:nvPr>
            <p:ph idx="10" type="dt"/>
          </p:nvPr>
        </p:nvSpPr>
        <p:spPr>
          <a:xfrm>
            <a:off x="857247" y="6223828"/>
            <a:ext cx="1746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g10226044e21_0_352"/>
          <p:cNvSpPr txBox="1"/>
          <p:nvPr>
            <p:ph idx="11" type="ftr"/>
          </p:nvPr>
        </p:nvSpPr>
        <p:spPr>
          <a:xfrm>
            <a:off x="2961861" y="6223828"/>
            <a:ext cx="353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g10226044e21_0_352"/>
          <p:cNvSpPr txBox="1"/>
          <p:nvPr>
            <p:ph idx="12" type="sldNum"/>
          </p:nvPr>
        </p:nvSpPr>
        <p:spPr>
          <a:xfrm>
            <a:off x="6997147" y="6223828"/>
            <a:ext cx="127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914399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3"/>
          <p:cNvSpPr txBox="1"/>
          <p:nvPr>
            <p:ph type="title"/>
          </p:nvPr>
        </p:nvSpPr>
        <p:spPr>
          <a:xfrm>
            <a:off x="245193" y="254514"/>
            <a:ext cx="6081865" cy="756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" name="Google Shape;2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3"/>
          <p:cNvSpPr txBox="1"/>
          <p:nvPr>
            <p:ph idx="12" type="sldNum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914399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/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0" name="Google Shape;3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9143997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5"/>
          <p:cNvSpPr txBox="1"/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" name="Google Shape;3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9143997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6"/>
          <p:cNvSpPr txBox="1"/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4" name="Google Shape;4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6"/>
          <p:cNvSpPr txBox="1"/>
          <p:nvPr>
            <p:ph idx="12" type="sldNum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9143997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7"/>
          <p:cNvSpPr txBox="1"/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" type="body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" name="Google Shape;5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7"/>
          <p:cNvSpPr txBox="1"/>
          <p:nvPr>
            <p:ph idx="12" type="sldNum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9143997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8"/>
          <p:cNvSpPr txBox="1"/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" type="body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8" name="Google Shape;5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8"/>
          <p:cNvSpPr txBox="1"/>
          <p:nvPr>
            <p:ph idx="12" type="sldNum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9143997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9"/>
          <p:cNvSpPr txBox="1"/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5" name="Google Shape;6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9"/>
          <p:cNvSpPr txBox="1"/>
          <p:nvPr>
            <p:ph idx="12" type="sldNum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idx="1" type="body"/>
          </p:nvPr>
        </p:nvSpPr>
        <p:spPr>
          <a:xfrm>
            <a:off x="628650" y="1463040"/>
            <a:ext cx="3886200" cy="4583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2" type="body"/>
          </p:nvPr>
        </p:nvSpPr>
        <p:spPr>
          <a:xfrm>
            <a:off x="4629150" y="1463040"/>
            <a:ext cx="3886200" cy="4583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1" name="Google Shape;7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914399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0"/>
          <p:cNvSpPr txBox="1"/>
          <p:nvPr>
            <p:ph type="title"/>
          </p:nvPr>
        </p:nvSpPr>
        <p:spPr>
          <a:xfrm>
            <a:off x="245193" y="254514"/>
            <a:ext cx="6081865" cy="756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3" name="Google Shape;7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0"/>
          <p:cNvSpPr txBox="1"/>
          <p:nvPr>
            <p:ph idx="12" type="sldNum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2" type="sldNum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mwood@coloradovirtuallibrary.org" TargetMode="External"/><Relationship Id="rId4" Type="http://schemas.openxmlformats.org/officeDocument/2006/relationships/hyperlink" Target="mailto:harper_r@cde.state.co.u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swift-support@coloradovirtuallibrary.org" TargetMode="External"/><Relationship Id="rId4" Type="http://schemas.openxmlformats.org/officeDocument/2006/relationships/hyperlink" Target="mailto:mwood@coloradovirtuallibrary.org" TargetMode="External"/><Relationship Id="rId5" Type="http://schemas.openxmlformats.org/officeDocument/2006/relationships/hyperlink" Target="mailto:swift-support@coloradovirtuallibrary.org" TargetMode="External"/><Relationship Id="rId6" Type="http://schemas.openxmlformats.org/officeDocument/2006/relationships/image" Target="../media/image14.jpg"/><Relationship Id="rId7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>
            <p:ph type="ctrTitle"/>
          </p:nvPr>
        </p:nvSpPr>
        <p:spPr>
          <a:xfrm>
            <a:off x="685800" y="3236239"/>
            <a:ext cx="7772400" cy="1216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SWIFT Migration to Prospector</a:t>
            </a:r>
            <a:br>
              <a:rPr lang="en-US"/>
            </a:br>
            <a:r>
              <a:rPr lang="en-US"/>
              <a:t>2022 / 2023 Update</a:t>
            </a:r>
            <a:endParaRPr/>
          </a:p>
        </p:txBody>
      </p:sp>
      <p:sp>
        <p:nvSpPr>
          <p:cNvPr id="97" name="Google Shape;97;p1"/>
          <p:cNvSpPr txBox="1"/>
          <p:nvPr>
            <p:ph idx="12" type="sldNum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3414251" y="2371933"/>
            <a:ext cx="23154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Colorado State Library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1459" y="4374655"/>
            <a:ext cx="4018937" cy="1891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8c48223b3a_0_107"/>
          <p:cNvSpPr txBox="1"/>
          <p:nvPr>
            <p:ph type="title"/>
          </p:nvPr>
        </p:nvSpPr>
        <p:spPr>
          <a:xfrm>
            <a:off x="245202" y="254525"/>
            <a:ext cx="8046600" cy="75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Resources: SWIFT Knowledge Base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1E4E79"/>
                </a:solidFill>
              </a:rPr>
              <a:t>https://swift.cvlsites.org/knowledge-base/</a:t>
            </a:r>
            <a:endParaRPr sz="2100">
              <a:solidFill>
                <a:srgbClr val="1E4E79"/>
              </a:solidFill>
            </a:endParaRPr>
          </a:p>
        </p:txBody>
      </p:sp>
      <p:sp>
        <p:nvSpPr>
          <p:cNvPr id="180" name="Google Shape;180;g18c48223b3a_0_107"/>
          <p:cNvSpPr txBox="1"/>
          <p:nvPr>
            <p:ph idx="1" type="body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8c48223b3a_0_107"/>
          <p:cNvSpPr txBox="1"/>
          <p:nvPr>
            <p:ph idx="12" type="sldNum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2" name="Google Shape;182;g18c48223b3a_0_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75" y="1265550"/>
            <a:ext cx="8624569" cy="4883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83" name="Google Shape;183;g18c48223b3a_0_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3348" y="0"/>
            <a:ext cx="1170652" cy="117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8c48223b3a_0_118"/>
          <p:cNvSpPr txBox="1"/>
          <p:nvPr>
            <p:ph type="title"/>
          </p:nvPr>
        </p:nvSpPr>
        <p:spPr>
          <a:xfrm>
            <a:off x="334675" y="230650"/>
            <a:ext cx="8286300" cy="75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Resources: SWIFT Support Ticketing System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E4E79"/>
                </a:solidFill>
              </a:rPr>
              <a:t>https://swift.cvlsites.org/submit-ticket/</a:t>
            </a:r>
            <a:endParaRPr>
              <a:solidFill>
                <a:srgbClr val="1E4E79"/>
              </a:solidFill>
            </a:endParaRPr>
          </a:p>
        </p:txBody>
      </p:sp>
      <p:sp>
        <p:nvSpPr>
          <p:cNvPr id="190" name="Google Shape;190;g18c48223b3a_0_118"/>
          <p:cNvSpPr txBox="1"/>
          <p:nvPr>
            <p:ph idx="1" type="body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8c48223b3a_0_118"/>
          <p:cNvSpPr txBox="1"/>
          <p:nvPr>
            <p:ph idx="12" type="sldNum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2" name="Google Shape;192;g18c48223b3a_0_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800" y="1282063"/>
            <a:ext cx="8203149" cy="4849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93" name="Google Shape;193;g18c48223b3a_0_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3348" y="0"/>
            <a:ext cx="1170652" cy="117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8c48223b3a_0_126"/>
          <p:cNvSpPr txBox="1"/>
          <p:nvPr>
            <p:ph type="title"/>
          </p:nvPr>
        </p:nvSpPr>
        <p:spPr>
          <a:xfrm>
            <a:off x="245203" y="254525"/>
            <a:ext cx="8536500" cy="75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Resources: SWIFT Support Portal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1E4E79"/>
                </a:solidFill>
              </a:rPr>
              <a:t>https://swift-support.freshdesk.com/support/login</a:t>
            </a:r>
            <a:endParaRPr sz="2100">
              <a:solidFill>
                <a:srgbClr val="1E4E79"/>
              </a:solidFill>
            </a:endParaRPr>
          </a:p>
        </p:txBody>
      </p:sp>
      <p:sp>
        <p:nvSpPr>
          <p:cNvPr id="200" name="Google Shape;200;g18c48223b3a_0_126"/>
          <p:cNvSpPr txBox="1"/>
          <p:nvPr>
            <p:ph idx="1" type="body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8c48223b3a_0_126"/>
          <p:cNvSpPr txBox="1"/>
          <p:nvPr>
            <p:ph idx="12" type="sldNum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2" name="Google Shape;202;g18c48223b3a_0_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144" y="1324975"/>
            <a:ext cx="8631706" cy="4787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03" name="Google Shape;203;g18c48223b3a_0_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3348" y="0"/>
            <a:ext cx="1170652" cy="117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8c48223b3a_0_139"/>
          <p:cNvSpPr txBox="1"/>
          <p:nvPr>
            <p:ph type="title"/>
          </p:nvPr>
        </p:nvSpPr>
        <p:spPr>
          <a:xfrm>
            <a:off x="223078" y="194775"/>
            <a:ext cx="8343600" cy="75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/>
              <a:t>Additional Resources: SWIFT Member Mail List</a:t>
            </a:r>
            <a:endParaRPr sz="26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1E4E79"/>
                </a:solidFill>
              </a:rPr>
              <a:t>https://www.cvl-lists.org/mailman3/postorius/lists/swift.cvl-lists.org/</a:t>
            </a:r>
            <a:endParaRPr sz="2300">
              <a:solidFill>
                <a:srgbClr val="1E4E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8c48223b3a_0_139"/>
          <p:cNvSpPr txBox="1"/>
          <p:nvPr>
            <p:ph idx="1" type="body"/>
          </p:nvPr>
        </p:nvSpPr>
        <p:spPr>
          <a:xfrm>
            <a:off x="2700325" y="2581400"/>
            <a:ext cx="3847200" cy="23775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18c48223b3a_0_139"/>
          <p:cNvSpPr txBox="1"/>
          <p:nvPr>
            <p:ph idx="12" type="sldNum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2" name="Google Shape;212;g18c48223b3a_0_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073" y="1347025"/>
            <a:ext cx="7091049" cy="4872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13" name="Google Shape;213;g18c48223b3a_0_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3073" y="-12400"/>
            <a:ext cx="1170652" cy="117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 txBox="1"/>
          <p:nvPr>
            <p:ph type="title"/>
          </p:nvPr>
        </p:nvSpPr>
        <p:spPr>
          <a:xfrm>
            <a:off x="245193" y="254514"/>
            <a:ext cx="6081865" cy="756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SWIFT Migration: What’s Next?</a:t>
            </a:r>
            <a:br>
              <a:rPr lang="en-US"/>
            </a:br>
            <a:endParaRPr/>
          </a:p>
        </p:txBody>
      </p:sp>
      <p:sp>
        <p:nvSpPr>
          <p:cNvPr id="219" name="Google Shape;219;p9"/>
          <p:cNvSpPr txBox="1"/>
          <p:nvPr>
            <p:ph idx="1" type="body"/>
          </p:nvPr>
        </p:nvSpPr>
        <p:spPr>
          <a:xfrm>
            <a:off x="628650" y="1335115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3200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b="1" lang="en-US" sz="1070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sz="1070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9"/>
          <p:cNvSpPr txBox="1"/>
          <p:nvPr>
            <p:ph idx="12" type="sldNum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ogo&#10;&#10;Description automatically generated" id="221" name="Google Shape;22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3348" y="0"/>
            <a:ext cx="1170652" cy="117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8c48223b3a_0_155"/>
          <p:cNvSpPr txBox="1"/>
          <p:nvPr>
            <p:ph type="title"/>
          </p:nvPr>
        </p:nvSpPr>
        <p:spPr>
          <a:xfrm>
            <a:off x="245203" y="254525"/>
            <a:ext cx="8387700" cy="75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SWIFT TEAM:  swift-support@coloradovirtuallibrary.org</a:t>
            </a:r>
            <a:endParaRPr/>
          </a:p>
        </p:txBody>
      </p:sp>
      <p:sp>
        <p:nvSpPr>
          <p:cNvPr id="228" name="Google Shape;228;g18c48223b3a_0_155"/>
          <p:cNvSpPr txBox="1"/>
          <p:nvPr>
            <p:ph idx="1" type="body"/>
          </p:nvPr>
        </p:nvSpPr>
        <p:spPr>
          <a:xfrm>
            <a:off x="628650" y="1841099"/>
            <a:ext cx="7886700" cy="42627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1E4E79"/>
                </a:solidFill>
              </a:rPr>
              <a:t>Marisa Wood</a:t>
            </a:r>
            <a:endParaRPr b="1" sz="2300">
              <a:solidFill>
                <a:srgbClr val="1E4E79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/>
              <a:t>Resource Sharing Senior Consultant</a:t>
            </a:r>
            <a:endParaRPr i="1" sz="21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Colorado State Library</a:t>
            </a:r>
            <a:endParaRPr sz="21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mwood@coloradovirtuallibrary.org</a:t>
            </a:r>
            <a:endParaRPr sz="21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1E4E79"/>
                </a:solidFill>
              </a:rPr>
              <a:t>Regan Harper</a:t>
            </a:r>
            <a:endParaRPr b="1" sz="2100">
              <a:solidFill>
                <a:srgbClr val="1E4E7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/>
              <a:t>Director, Networking and Resource Sharing</a:t>
            </a:r>
            <a:endParaRPr i="1" sz="2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Colorado State Library</a:t>
            </a:r>
            <a:endParaRPr sz="2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harper_r@cde.state.co.us</a:t>
            </a:r>
            <a:endParaRPr sz="21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1E4E79"/>
                </a:solidFill>
              </a:rPr>
              <a:t>Thank You!</a:t>
            </a:r>
            <a:endParaRPr b="1" sz="3700">
              <a:solidFill>
                <a:srgbClr val="1E4E79"/>
              </a:solidFill>
            </a:endParaRPr>
          </a:p>
        </p:txBody>
      </p:sp>
      <p:sp>
        <p:nvSpPr>
          <p:cNvPr id="229" name="Google Shape;229;g18c48223b3a_0_155"/>
          <p:cNvSpPr txBox="1"/>
          <p:nvPr>
            <p:ph idx="12" type="sldNum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type="title"/>
          </p:nvPr>
        </p:nvSpPr>
        <p:spPr>
          <a:xfrm>
            <a:off x="245193" y="254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SWIFT Migration: A Very Brief History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200">
                <a:solidFill>
                  <a:srgbClr val="1E4E79"/>
                </a:solidFill>
              </a:rPr>
              <a:t>October 2020 - present</a:t>
            </a:r>
            <a:endParaRPr sz="2200">
              <a:solidFill>
                <a:srgbClr val="1E4E79"/>
              </a:solidFill>
            </a:endParaRPr>
          </a:p>
        </p:txBody>
      </p:sp>
      <p:sp>
        <p:nvSpPr>
          <p:cNvPr id="105" name="Google Shape;105;p2"/>
          <p:cNvSpPr txBox="1"/>
          <p:nvPr>
            <p:ph idx="12" type="sldNum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ogo&#10;&#10;Description automatically generated" id="106" name="Google Shape;10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3348" y="0"/>
            <a:ext cx="1170652" cy="117065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628650" y="1478478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 fontScale="4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7855"/>
              <a:buNone/>
            </a:pPr>
            <a:r>
              <a:rPr b="1" lang="en-US" sz="4161">
                <a:solidFill>
                  <a:srgbClr val="1E4E79"/>
                </a:solidFill>
              </a:rPr>
              <a:t>Plan: </a:t>
            </a:r>
            <a:r>
              <a:rPr lang="en-US" sz="4161">
                <a:solidFill>
                  <a:srgbClr val="1E4E79"/>
                </a:solidFill>
              </a:rPr>
              <a:t> Migrate @150 SWIFT VDX Users to Prospector</a:t>
            </a:r>
            <a:endParaRPr sz="4161">
              <a:solidFill>
                <a:srgbClr val="1E4E7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7363"/>
              <a:buNone/>
            </a:pPr>
            <a:r>
              <a:t/>
            </a:r>
            <a:endParaRPr sz="2900">
              <a:solidFill>
                <a:srgbClr val="1E4E7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949"/>
              <a:buNone/>
            </a:pPr>
            <a:r>
              <a:rPr b="1" lang="en-US" sz="3445">
                <a:solidFill>
                  <a:srgbClr val="1E4E79"/>
                </a:solidFill>
              </a:rPr>
              <a:t>Several distinct user groups identified:</a:t>
            </a:r>
            <a:endParaRPr b="1" sz="3445">
              <a:solidFill>
                <a:srgbClr val="1E4E7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949"/>
              <a:buNone/>
            </a:pPr>
            <a:r>
              <a:rPr lang="en-US" sz="3445">
                <a:solidFill>
                  <a:srgbClr val="1E4E79"/>
                </a:solidFill>
              </a:rPr>
              <a:t>	</a:t>
            </a:r>
            <a:r>
              <a:rPr b="1" lang="en-US" sz="3627">
                <a:solidFill>
                  <a:srgbClr val="1E4E79"/>
                </a:solidFill>
              </a:rPr>
              <a:t>Direct connections to Inn-Reach/Prospector</a:t>
            </a:r>
            <a:r>
              <a:rPr b="1" lang="en-US" sz="3445">
                <a:solidFill>
                  <a:srgbClr val="1E4E79"/>
                </a:solidFill>
              </a:rPr>
              <a:t>	</a:t>
            </a:r>
            <a:endParaRPr b="1" sz="3445">
              <a:solidFill>
                <a:srgbClr val="1E4E7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949"/>
              <a:buNone/>
            </a:pPr>
            <a:r>
              <a:rPr lang="en-US" sz="3445">
                <a:solidFill>
                  <a:srgbClr val="1E4E79"/>
                </a:solidFill>
              </a:rPr>
              <a:t>		6 Marmot Sierra libraries </a:t>
            </a:r>
            <a:endParaRPr sz="3445">
              <a:solidFill>
                <a:srgbClr val="1E4E7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949"/>
              <a:buNone/>
            </a:pPr>
            <a:r>
              <a:rPr lang="en-US" sz="3445">
                <a:solidFill>
                  <a:srgbClr val="1E4E79"/>
                </a:solidFill>
              </a:rPr>
              <a:t>		2 Stand-alone Sierra libraries </a:t>
            </a:r>
            <a:endParaRPr sz="3445">
              <a:solidFill>
                <a:srgbClr val="1E4E7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949"/>
              <a:buNone/>
            </a:pPr>
            <a:r>
              <a:rPr lang="en-US" sz="3445">
                <a:solidFill>
                  <a:srgbClr val="1E4E79"/>
                </a:solidFill>
              </a:rPr>
              <a:t>	</a:t>
            </a:r>
            <a:r>
              <a:rPr b="1" lang="en-US" sz="3627">
                <a:solidFill>
                  <a:srgbClr val="1E4E79"/>
                </a:solidFill>
              </a:rPr>
              <a:t>API Direct to Inn-Reach/Prospector (D2IR)</a:t>
            </a:r>
            <a:endParaRPr b="1" sz="3627">
              <a:solidFill>
                <a:srgbClr val="1E4E7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1949"/>
              <a:buNone/>
            </a:pPr>
            <a:r>
              <a:rPr lang="en-US" sz="3445">
                <a:solidFill>
                  <a:srgbClr val="1E4E79"/>
                </a:solidFill>
              </a:rPr>
              <a:t>		 2 Polaris libraries</a:t>
            </a:r>
            <a:endParaRPr sz="3445">
              <a:solidFill>
                <a:srgbClr val="1E4E7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1949"/>
              <a:buNone/>
            </a:pPr>
            <a:r>
              <a:rPr lang="en-US" sz="3445">
                <a:solidFill>
                  <a:srgbClr val="1E4E79"/>
                </a:solidFill>
              </a:rPr>
              <a:t>		 75 AspenCat public, academic, special &amp; correctional libraries</a:t>
            </a:r>
            <a:endParaRPr sz="3445">
              <a:solidFill>
                <a:srgbClr val="1E4E7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1949"/>
              <a:buNone/>
            </a:pPr>
            <a:r>
              <a:rPr lang="en-US" sz="3445">
                <a:solidFill>
                  <a:srgbClr val="1E4E79"/>
                </a:solidFill>
              </a:rPr>
              <a:t>	</a:t>
            </a:r>
            <a:r>
              <a:rPr b="1" lang="en-US" sz="3627">
                <a:solidFill>
                  <a:srgbClr val="1E4E79"/>
                </a:solidFill>
              </a:rPr>
              <a:t>Resource Sharing Broker (RSB) connections </a:t>
            </a:r>
            <a:endParaRPr b="1" sz="3627">
              <a:solidFill>
                <a:srgbClr val="1E4E79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1949"/>
              <a:buNone/>
            </a:pPr>
            <a:r>
              <a:rPr lang="en-US" sz="3445">
                <a:solidFill>
                  <a:srgbClr val="1E4E79"/>
                </a:solidFill>
              </a:rPr>
              <a:t>36 Public, community college, and correctional  libraries staff initiated only</a:t>
            </a:r>
            <a:endParaRPr sz="3445">
              <a:solidFill>
                <a:srgbClr val="1E4E79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1949"/>
              <a:buNone/>
            </a:pPr>
            <a:r>
              <a:rPr lang="en-US" sz="3445">
                <a:solidFill>
                  <a:srgbClr val="1E4E79"/>
                </a:solidFill>
              </a:rPr>
              <a:t>28 Public, community college, and correctional libraries Full Borrowing &amp; lending</a:t>
            </a:r>
            <a:endParaRPr sz="3445">
              <a:solidFill>
                <a:srgbClr val="1E4E79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1949"/>
              <a:buNone/>
            </a:pPr>
            <a:r>
              <a:t/>
            </a:r>
            <a:endParaRPr sz="3445">
              <a:solidFill>
                <a:srgbClr val="1E4E7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7363"/>
              <a:buNone/>
            </a:pPr>
            <a:r>
              <a:rPr lang="en-US" sz="2900"/>
              <a:t>		</a:t>
            </a:r>
            <a:endParaRPr sz="2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7363"/>
              <a:buNone/>
            </a:pPr>
            <a:r>
              <a:rPr lang="en-US" sz="2900"/>
              <a:t>		</a:t>
            </a:r>
            <a:endParaRPr sz="2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8c48223b3a_0_1"/>
          <p:cNvSpPr txBox="1"/>
          <p:nvPr>
            <p:ph type="ctrTitle"/>
          </p:nvPr>
        </p:nvSpPr>
        <p:spPr>
          <a:xfrm>
            <a:off x="685800" y="2595716"/>
            <a:ext cx="7772400" cy="23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18c48223b3a_0_1"/>
          <p:cNvSpPr txBox="1"/>
          <p:nvPr>
            <p:ph idx="12" type="sldNum"/>
          </p:nvPr>
        </p:nvSpPr>
        <p:spPr>
          <a:xfrm>
            <a:off x="215697" y="6427018"/>
            <a:ext cx="2057400" cy="36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15" name="Google Shape;115;g18c48223b3a_0_1"/>
          <p:cNvPicPr preferRelativeResize="0"/>
          <p:nvPr/>
        </p:nvPicPr>
        <p:blipFill rotWithShape="1">
          <a:blip r:embed="rId3">
            <a:alphaModFix/>
          </a:blip>
          <a:srcRect b="37957" l="0" r="0" t="0"/>
          <a:stretch/>
        </p:blipFill>
        <p:spPr>
          <a:xfrm>
            <a:off x="685800" y="683400"/>
            <a:ext cx="7897449" cy="537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/>
          <p:nvPr>
            <p:ph type="title"/>
          </p:nvPr>
        </p:nvSpPr>
        <p:spPr>
          <a:xfrm>
            <a:off x="245193" y="254514"/>
            <a:ext cx="6081865" cy="756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SWIFT Migration: Where We Are Now</a:t>
            </a:r>
            <a:br>
              <a:rPr lang="en-US"/>
            </a:br>
            <a:r>
              <a:rPr lang="en-US" sz="2100">
                <a:solidFill>
                  <a:srgbClr val="1E4E79"/>
                </a:solidFill>
              </a:rPr>
              <a:t>In a Nutshell</a:t>
            </a:r>
            <a:endParaRPr sz="2100">
              <a:solidFill>
                <a:srgbClr val="1E4E79"/>
              </a:solidFill>
            </a:endParaRPr>
          </a:p>
        </p:txBody>
      </p:sp>
      <p:sp>
        <p:nvSpPr>
          <p:cNvPr id="121" name="Google Shape;121;p8"/>
          <p:cNvSpPr txBox="1"/>
          <p:nvPr>
            <p:ph idx="1" type="body"/>
          </p:nvPr>
        </p:nvSpPr>
        <p:spPr>
          <a:xfrm>
            <a:off x="568925" y="1319675"/>
            <a:ext cx="7886700" cy="52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</a:pPr>
            <a:r>
              <a:t/>
            </a:r>
            <a:endParaRPr b="1" sz="1900">
              <a:solidFill>
                <a:srgbClr val="1E4E7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</a:pPr>
            <a:r>
              <a:rPr lang="en-US" sz="1900">
                <a:solidFill>
                  <a:srgbClr val="1E4E79"/>
                </a:solidFill>
              </a:rPr>
              <a:t>	</a:t>
            </a:r>
            <a:r>
              <a:rPr b="1" lang="en-US" sz="1900">
                <a:solidFill>
                  <a:srgbClr val="1E4E79"/>
                </a:solidFill>
              </a:rPr>
              <a:t>Direct connections to Inn-Reach/Prospector	</a:t>
            </a:r>
            <a:endParaRPr b="1" sz="1900">
              <a:solidFill>
                <a:srgbClr val="1E4E7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824"/>
              <a:buNone/>
            </a:pPr>
            <a:r>
              <a:rPr lang="en-US" sz="1900">
                <a:solidFill>
                  <a:srgbClr val="1E4E79"/>
                </a:solidFill>
              </a:rPr>
              <a:t>		</a:t>
            </a:r>
            <a:r>
              <a:rPr lang="en-US" sz="1900">
                <a:solidFill>
                  <a:srgbClr val="38761D"/>
                </a:solidFill>
              </a:rPr>
              <a:t>6</a:t>
            </a:r>
            <a:r>
              <a:rPr lang="en-US" sz="1900">
                <a:solidFill>
                  <a:srgbClr val="1E4E79"/>
                </a:solidFill>
              </a:rPr>
              <a:t>/6 Marmot Sierra libraries </a:t>
            </a:r>
            <a:endParaRPr sz="1900">
              <a:solidFill>
                <a:srgbClr val="1E4E7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</a:pPr>
            <a:r>
              <a:rPr lang="en-US" sz="1900">
                <a:solidFill>
                  <a:srgbClr val="1E4E79"/>
                </a:solidFill>
              </a:rPr>
              <a:t>		2/2 Stand-alone Sierra libraries </a:t>
            </a:r>
            <a:endParaRPr sz="1900">
              <a:solidFill>
                <a:srgbClr val="1E4E7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</a:pPr>
            <a:r>
              <a:rPr lang="en-US" sz="1900">
                <a:solidFill>
                  <a:srgbClr val="1E4E79"/>
                </a:solidFill>
              </a:rPr>
              <a:t>	</a:t>
            </a:r>
            <a:r>
              <a:rPr b="1" lang="en-US" sz="1900">
                <a:solidFill>
                  <a:srgbClr val="1E4E79"/>
                </a:solidFill>
              </a:rPr>
              <a:t>API Direct to Inn-Reach/Prospector (D2IR)</a:t>
            </a:r>
            <a:endParaRPr b="1" sz="1900">
              <a:solidFill>
                <a:srgbClr val="1E4E7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</a:pPr>
            <a:r>
              <a:rPr lang="en-US" sz="1900">
                <a:solidFill>
                  <a:srgbClr val="1E4E79"/>
                </a:solidFill>
              </a:rPr>
              <a:t>		 2/2 Polaris libraries</a:t>
            </a:r>
            <a:endParaRPr sz="1900">
              <a:solidFill>
                <a:srgbClr val="1E4E7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</a:pPr>
            <a:r>
              <a:rPr lang="en-US" sz="1900">
                <a:solidFill>
                  <a:srgbClr val="1E4E79"/>
                </a:solidFill>
              </a:rPr>
              <a:t>		 5/75 AspenCat public, academic, special &amp; correctional libraries</a:t>
            </a:r>
            <a:endParaRPr sz="1900">
              <a:solidFill>
                <a:srgbClr val="1E4E7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</a:pPr>
            <a:r>
              <a:rPr lang="en-US" sz="1900">
                <a:solidFill>
                  <a:srgbClr val="1E4E79"/>
                </a:solidFill>
              </a:rPr>
              <a:t>	</a:t>
            </a:r>
            <a:r>
              <a:rPr b="1" lang="en-US" sz="1900">
                <a:solidFill>
                  <a:srgbClr val="1E4E79"/>
                </a:solidFill>
              </a:rPr>
              <a:t>Resource Sharing Broker (RSB) connections </a:t>
            </a:r>
            <a:endParaRPr b="1" sz="1900">
              <a:solidFill>
                <a:srgbClr val="1E4E79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</a:pPr>
            <a:r>
              <a:rPr lang="en-US" sz="1900">
                <a:solidFill>
                  <a:srgbClr val="1E4E79"/>
                </a:solidFill>
              </a:rPr>
              <a:t>23/36 Public, community college, and correctional  libraries staff initiated only</a:t>
            </a:r>
            <a:endParaRPr sz="1900">
              <a:solidFill>
                <a:srgbClr val="1E4E79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</a:pPr>
            <a:r>
              <a:rPr lang="en-US" sz="1900">
                <a:solidFill>
                  <a:srgbClr val="1E4E79"/>
                </a:solidFill>
              </a:rPr>
              <a:t>23/28 Public, community college, and correctional libraries </a:t>
            </a:r>
            <a:r>
              <a:rPr b="1" lang="en-US" sz="1900">
                <a:solidFill>
                  <a:srgbClr val="1E4E79"/>
                </a:solidFill>
              </a:rPr>
              <a:t>Full Borrowing</a:t>
            </a:r>
            <a:r>
              <a:rPr lang="en-US" sz="1900">
                <a:solidFill>
                  <a:srgbClr val="1E4E79"/>
                </a:solidFill>
              </a:rPr>
              <a:t> &amp; lending (lending only completed for 2)</a:t>
            </a:r>
            <a:endParaRPr sz="1900">
              <a:solidFill>
                <a:srgbClr val="1E4E79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b="1" sz="2097"/>
          </a:p>
        </p:txBody>
      </p:sp>
      <p:sp>
        <p:nvSpPr>
          <p:cNvPr id="122" name="Google Shape;122;p8"/>
          <p:cNvSpPr txBox="1"/>
          <p:nvPr>
            <p:ph idx="12" type="sldNum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ogo&#10;&#10;Description automatically generated" id="123" name="Google Shape;1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3348" y="0"/>
            <a:ext cx="1170652" cy="117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c48223b3a_0_82"/>
          <p:cNvSpPr txBox="1"/>
          <p:nvPr>
            <p:ph type="title"/>
          </p:nvPr>
        </p:nvSpPr>
        <p:spPr>
          <a:xfrm>
            <a:off x="245193" y="254514"/>
            <a:ext cx="6081900" cy="75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Primary Resource: Human Support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1E4E79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swift-support@coloradovirtuallibrary.org</a:t>
            </a:r>
            <a:endParaRPr>
              <a:solidFill>
                <a:srgbClr val="1E4E79"/>
              </a:solidFill>
            </a:endParaRPr>
          </a:p>
        </p:txBody>
      </p:sp>
      <p:sp>
        <p:nvSpPr>
          <p:cNvPr id="130" name="Google Shape;130;g18c48223b3a_0_82"/>
          <p:cNvSpPr txBox="1"/>
          <p:nvPr>
            <p:ph idx="1" type="body"/>
          </p:nvPr>
        </p:nvSpPr>
        <p:spPr>
          <a:xfrm>
            <a:off x="628650" y="1523465"/>
            <a:ext cx="7886700" cy="46407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rgbClr val="1E4E79"/>
                </a:solidFill>
              </a:rPr>
              <a:t>SWIFT Program Manager:</a:t>
            </a:r>
            <a:endParaRPr b="1" sz="2900">
              <a:solidFill>
                <a:srgbClr val="1E4E7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1E4E79"/>
                </a:solidFill>
              </a:rPr>
              <a:t>Marisa Wood</a:t>
            </a:r>
            <a:endParaRPr b="1" sz="2600">
              <a:solidFill>
                <a:srgbClr val="1E4E79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Resource Sharing Senior Consultant</a:t>
            </a:r>
            <a:endParaRPr i="1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Colorado State Library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mwood@coloradovirtuallibrary.org</a:t>
            </a:r>
            <a:endParaRPr>
              <a:solidFill>
                <a:srgbClr val="0000FF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303-351-2338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***</a:t>
            </a:r>
            <a:r>
              <a:rPr lang="en-US" sz="22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swift-support@coloradovirtuallibrary.org</a:t>
            </a:r>
            <a:r>
              <a:rPr lang="en-US">
                <a:solidFill>
                  <a:srgbClr val="FF0000"/>
                </a:solidFill>
              </a:rPr>
              <a:t>***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18c48223b3a_0_82"/>
          <p:cNvSpPr txBox="1"/>
          <p:nvPr>
            <p:ph idx="12" type="sldNum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2" name="Google Shape;132;g18c48223b3a_0_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6000" y="1886788"/>
            <a:ext cx="241935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33" name="Google Shape;133;g18c48223b3a_0_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73348" y="0"/>
            <a:ext cx="1170652" cy="117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226044e21_0_404"/>
          <p:cNvSpPr txBox="1"/>
          <p:nvPr>
            <p:ph type="title"/>
          </p:nvPr>
        </p:nvSpPr>
        <p:spPr>
          <a:xfrm>
            <a:off x="245193" y="254514"/>
            <a:ext cx="6081900" cy="7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Additional Resources: SWIFT Plus (+)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200">
                <a:solidFill>
                  <a:srgbClr val="1E4E79"/>
                </a:solidFill>
              </a:rPr>
              <a:t>LendILL@denverlibrary.org</a:t>
            </a:r>
            <a:endParaRPr sz="2200">
              <a:solidFill>
                <a:srgbClr val="1E4E79"/>
              </a:solidFill>
            </a:endParaRPr>
          </a:p>
        </p:txBody>
      </p:sp>
      <p:sp>
        <p:nvSpPr>
          <p:cNvPr id="139" name="Google Shape;139;g10226044e21_0_404"/>
          <p:cNvSpPr txBox="1"/>
          <p:nvPr>
            <p:ph idx="1" type="body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24"/>
              <a:buNone/>
            </a:pPr>
            <a:r>
              <a:t/>
            </a:r>
            <a:endParaRPr sz="2250">
              <a:solidFill>
                <a:srgbClr val="1E4E7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24"/>
              <a:buNone/>
            </a:pPr>
            <a:r>
              <a:t/>
            </a:r>
            <a:endParaRPr sz="2250">
              <a:solidFill>
                <a:srgbClr val="1E4E7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0" i="0" sz="1800" u="none" strike="noStrike">
              <a:solidFill>
                <a:srgbClr val="4F81BD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40" name="Google Shape;140;g10226044e21_0_404"/>
          <p:cNvSpPr txBox="1"/>
          <p:nvPr>
            <p:ph idx="12" type="sldNum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ogo&#10;&#10;Description automatically generated" id="141" name="Google Shape;141;g10226044e21_0_4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3348" y="0"/>
            <a:ext cx="1170652" cy="117065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10226044e21_0_404"/>
          <p:cNvSpPr txBox="1"/>
          <p:nvPr>
            <p:ph idx="1" type="body"/>
          </p:nvPr>
        </p:nvSpPr>
        <p:spPr>
          <a:xfrm>
            <a:off x="781050" y="1615440"/>
            <a:ext cx="7886700" cy="46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24"/>
              <a:buNone/>
            </a:pPr>
            <a:r>
              <a:t/>
            </a:r>
            <a:endParaRPr sz="2250">
              <a:solidFill>
                <a:srgbClr val="1E4E7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24"/>
              <a:buNone/>
            </a:pPr>
            <a:r>
              <a:t/>
            </a:r>
            <a:endParaRPr sz="2250">
              <a:solidFill>
                <a:srgbClr val="1E4E7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24"/>
              <a:buNone/>
            </a:pPr>
            <a:r>
              <a:t/>
            </a:r>
            <a:endParaRPr sz="2250">
              <a:solidFill>
                <a:srgbClr val="1E4E7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24"/>
              <a:buNone/>
            </a:pPr>
            <a:r>
              <a:t/>
            </a:r>
            <a:endParaRPr sz="2250">
              <a:solidFill>
                <a:srgbClr val="1E4E7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24"/>
              <a:buNone/>
            </a:pPr>
            <a:r>
              <a:t/>
            </a:r>
            <a:endParaRPr sz="2250">
              <a:solidFill>
                <a:srgbClr val="1E4E79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rgbClr val="1E4E79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Formerly known as </a:t>
            </a:r>
            <a:r>
              <a:rPr b="1" i="1" lang="en-US" sz="2300">
                <a:solidFill>
                  <a:srgbClr val="1E4E79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NoStop</a:t>
            </a:r>
            <a:endParaRPr b="1" i="1" sz="2300">
              <a:solidFill>
                <a:srgbClr val="1E4E79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rgbClr val="1E4E79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Facilitates requests for out-of-state material through partnership with </a:t>
            </a:r>
            <a:r>
              <a:rPr b="1" lang="en-US" sz="2300">
                <a:solidFill>
                  <a:srgbClr val="1E4E79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Denver Public Library</a:t>
            </a:r>
            <a:r>
              <a:rPr lang="en-US" sz="2300">
                <a:solidFill>
                  <a:srgbClr val="1E4E79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300">
              <a:solidFill>
                <a:srgbClr val="1E4E79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rgbClr val="1E4E79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No fee to place SWIFT </a:t>
            </a:r>
            <a:r>
              <a:rPr lang="en-US" sz="2800">
                <a:solidFill>
                  <a:srgbClr val="1E4E79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-US" sz="2300">
                <a:solidFill>
                  <a:srgbClr val="1E4E79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requests**</a:t>
            </a:r>
            <a:endParaRPr sz="2300">
              <a:solidFill>
                <a:srgbClr val="1E4E79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43" name="Google Shape;143;g10226044e21_0_4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0225" y="1615455"/>
            <a:ext cx="3579575" cy="136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8c48223b3a_0_91"/>
          <p:cNvSpPr txBox="1"/>
          <p:nvPr>
            <p:ph type="title"/>
          </p:nvPr>
        </p:nvSpPr>
        <p:spPr>
          <a:xfrm>
            <a:off x="245200" y="254525"/>
            <a:ext cx="8429100" cy="75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22"/>
              <a:t>Additional Resources: SWIFT Landing page on CVL.ORG</a:t>
            </a:r>
            <a:endParaRPr sz="2622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E4E79"/>
                </a:solidFill>
              </a:rPr>
              <a:t>https://www.coloradovirtuallibrary.org/resource-sharing/swift/</a:t>
            </a:r>
            <a:endParaRPr>
              <a:solidFill>
                <a:srgbClr val="1E4E79"/>
              </a:solidFill>
            </a:endParaRPr>
          </a:p>
        </p:txBody>
      </p:sp>
      <p:sp>
        <p:nvSpPr>
          <p:cNvPr id="150" name="Google Shape;150;g18c48223b3a_0_91"/>
          <p:cNvSpPr txBox="1"/>
          <p:nvPr>
            <p:ph idx="1" type="body"/>
          </p:nvPr>
        </p:nvSpPr>
        <p:spPr>
          <a:xfrm>
            <a:off x="382475" y="2031800"/>
            <a:ext cx="8133000" cy="33300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8c48223b3a_0_91"/>
          <p:cNvSpPr txBox="1"/>
          <p:nvPr>
            <p:ph idx="12" type="sldNum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g18c48223b3a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475" y="1577775"/>
            <a:ext cx="8771048" cy="4525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53" name="Google Shape;153;g18c48223b3a_0_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3348" y="0"/>
            <a:ext cx="1170652" cy="117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8c48223b3a_0_99"/>
          <p:cNvSpPr txBox="1"/>
          <p:nvPr>
            <p:ph type="title"/>
          </p:nvPr>
        </p:nvSpPr>
        <p:spPr>
          <a:xfrm>
            <a:off x="131550" y="147000"/>
            <a:ext cx="8738700" cy="75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Additional Resources: SWIFT Information &amp; Support Website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https://swift.cvlsites.org/</a:t>
            </a:r>
            <a:endParaRPr sz="2100">
              <a:solidFill>
                <a:srgbClr val="1E4E79"/>
              </a:solidFill>
            </a:endParaRPr>
          </a:p>
        </p:txBody>
      </p:sp>
      <p:sp>
        <p:nvSpPr>
          <p:cNvPr id="160" name="Google Shape;160;g18c48223b3a_0_99"/>
          <p:cNvSpPr txBox="1"/>
          <p:nvPr>
            <p:ph idx="1" type="body"/>
          </p:nvPr>
        </p:nvSpPr>
        <p:spPr>
          <a:xfrm>
            <a:off x="628650" y="1463051"/>
            <a:ext cx="7886700" cy="18831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18c48223b3a_0_99"/>
          <p:cNvSpPr txBox="1"/>
          <p:nvPr>
            <p:ph idx="12" type="sldNum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2" name="Google Shape;162;g18c48223b3a_0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6975"/>
            <a:ext cx="9143999" cy="4889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3" name="Google Shape;163;g18c48223b3a_0_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3348" y="0"/>
            <a:ext cx="1170652" cy="117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8c48223b3a_0_162"/>
          <p:cNvSpPr txBox="1"/>
          <p:nvPr>
            <p:ph type="title"/>
          </p:nvPr>
        </p:nvSpPr>
        <p:spPr>
          <a:xfrm>
            <a:off x="245203" y="254525"/>
            <a:ext cx="8497200" cy="75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Additional Resources: SWIFT Information &amp; Support Website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https://swift.cvlsites.org/</a:t>
            </a:r>
            <a:endParaRPr/>
          </a:p>
        </p:txBody>
      </p:sp>
      <p:sp>
        <p:nvSpPr>
          <p:cNvPr id="170" name="Google Shape;170;g18c48223b3a_0_162"/>
          <p:cNvSpPr txBox="1"/>
          <p:nvPr>
            <p:ph idx="1" type="body"/>
          </p:nvPr>
        </p:nvSpPr>
        <p:spPr>
          <a:xfrm>
            <a:off x="4042625" y="3495350"/>
            <a:ext cx="2256900" cy="1139400"/>
          </a:xfrm>
          <a:prstGeom prst="rect">
            <a:avLst/>
          </a:prstGeom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8c48223b3a_0_162"/>
          <p:cNvSpPr txBox="1"/>
          <p:nvPr>
            <p:ph idx="12" type="sldNum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2" name="Google Shape;172;g18c48223b3a_0_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625" y="1308263"/>
            <a:ext cx="7625950" cy="5062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73" name="Google Shape;173;g18c48223b3a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8123" y="0"/>
            <a:ext cx="1170652" cy="117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2019-06-25T17:30:52Z</dcterms:created>
  <dc:creator>Madorin, Acacia</dc:creator>
</cp:coreProperties>
</file>